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Noto Sans T Chinese" panose="02020500000000000000" charset="-120"/>
      <p:regular r:id="rId25"/>
    </p:embeddedFont>
    <p:embeddedFont>
      <p:font typeface="王漢宗顏楷體" panose="02020500000000000000" charset="-120"/>
      <p:regular r:id="rId26"/>
    </p:embeddedFont>
    <p:embeddedFont>
      <p:font typeface="杨任东竹石体" panose="02020500000000000000" charset="-122"/>
      <p:regular r:id="rId27"/>
    </p:embeddedFont>
    <p:embeddedFont>
      <p:font typeface="芫荽" panose="02020500000000000000" charset="-120"/>
      <p:regular r:id="rId28"/>
    </p:embeddedFont>
    <p:embeddedFont>
      <p:font typeface="圓體" panose="02020500000000000000" charset="-120"/>
      <p:regular r:id="rId29"/>
    </p:embeddedFont>
    <p:embeddedFont>
      <p:font typeface="Calibri" panose="020F050202020403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這是我們的架構設計圖，分為載具端、伺服器端、網頁端，載具端會負責接收各種數據，交由伺服器端進行中間運算，並且將我們的計算結果即時的輸出到網頁上。</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具體是怎做到的呢?</a:t>
            </a:r>
          </a:p>
          <a:p>
            <a:r>
              <a:rPr lang="en-US"/>
              <a:t>我們將兩個影像的邊界切出來，進行多頻帶融合，其中運用到拉普拉斯金字塔融合。</a:t>
            </a:r>
          </a:p>
          <a:p>
            <a:r>
              <a:rPr lang="en-US"/>
              <a:t>至於實際流程是甚麼呢?</a:t>
            </a:r>
          </a:p>
          <a:p>
            <a:r>
              <a:rPr lang="en-US"/>
              <a:t>多頻帶融合是將影像的某一幀影像拆分成R、G、B三個頻帶再生成出每一個頻帶的高斯金字塔，再藉由每兩層高斯金字塔的差集獲得拉普拉斯金字塔，將兩座拉普拉斯金字塔的每一層進行加權融合，最後高斯金字塔配合拉普拉斯金字塔還原成原本大小的影像。在將影像串接起來就可以地到融合後的影像，我們在重複以上的動作6次，就可以得到一張環景的影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接下來的功能介紹就是地圖繪製功能，最一開始網頁端會發送一個啟動訊號到自走車端開啟gmapping繪圖功能，並且等待gmapping發布的地圖訊號，轉換成灰階圖顯示在網頁上。</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功能介紹，系統附載優化。</a:t>
            </a:r>
          </a:p>
          <a:p>
            <a:r>
              <a:rPr lang="en-US"/>
              <a:t>這裡我們將切換網頁頁面的動作作為一個事件來觸發，當切換到環景或監控時，網頁端會發布一個訊息start到車子上車子會開啟攝影機節點並且發送訊息通知伺服器端開啟校正及影像融合的程式</a:t>
            </a:r>
          </a:p>
          <a:p>
            <a:endParaRPr lang="en-US"/>
          </a:p>
          <a:p>
            <a:r>
              <a:rPr lang="en-US"/>
              <a:t>同時為了方便開關，我們選擇使用sub process的方式實作。</a:t>
            </a:r>
          </a:p>
          <a:p>
            <a:endParaRPr lang="en-US"/>
          </a:p>
          <a:p>
            <a:r>
              <a:rPr lang="en-US"/>
              <a:t>而關閉時就是使用其他頁面觸發，發送一個stop訊號讓所有的功能全部關閉，實測下來在stop狀態下，cpu負載可以達到雙核都50%左右的健康狀態。</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我們製作環景影像時，其中有一組參數是負責決定要用多少比例的影像去熔接整段影像，我們發現這些參數會影響到我們的融合成果，我們先找到了一組在統一的距離底下可以相對完美融合的參數，對這些參數進行，線性放大或縮小可以讓相對完美融合的距離變遠或變近。</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而我們的網頁端，則負責展示我們所實做的所有功能。包括實時監控、即時環景、即時地圖三大部分，而我們也在此做了優化，讓使用者能夠更加簡易的開啟各項功能，在監控畫面的部分，我們拆解了癮向串流的流程，讓CPU附載更加健康的同時減少使用者所需的操作，這個部分接下來會在功能介紹進一步展示。</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接下來是使用工具的部份，我們系統是遵循了前後端分散式系統，前端的部分我們利用HTML與JS加上css做出網頁讓使用者使用，而後端的部分是我們的伺服器，用的是ubuntu18.04的作業系統，伺服器負責的事情是前端與後端資料傳輸與資料的計算，最終將計算完成的資料傳遞到載具ROSKY上，同時攝影機的資料也會通過伺服器到我們的網頁上。</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接下來是功能介紹的部分，首先，為了讓使用者更加便利的操作自走車穿梭於各類地形，我們實作了搖桿控車功能。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接下來講述我們是如何辦到的，我們的搖桿訊號會經過usb傳輸到伺服器端，而臥門的程式會接收搖桿驅動程式發出的訊號並轉換成ROS專用訊號，進而達到控制載具的功能。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下一項功能，是我們的攝影機網格監控的部分，我們將載具上的6台攝影機的畫面通過網頁串流的方式傳送到我們的網頁上，讓使用者可以看到即時的影像，同時我們還實作了單點監控讓使用者可以針對某一個影像進行放大觀看。</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在網格監控中任點其中一張圖，將會進入單點監控模式，此時的畫面會更放大且可供切換，提供更加細緻觀察方式。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而剛才的畫面者要是靠我們自走車上搭仔的六顆魚眼鏡頭來實現，選擇魚眼鏡頭是為了能夠或的更大的事業範圍，而其中免不了的就是魚眼景頭的畸變問題，而這裡我們用C++配合棋盤格標定法，獲得每一台攝影機校正的參數，配合opencv校正所有參數並且串流到網頁望成為我們的時時監控系統。</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下一項功能是環景的部分，藉由上面矯正後的6個影像我們進行融合變成一張環景的影像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0.png"/><Relationship Id="rId10" Type="http://schemas.openxmlformats.org/officeDocument/2006/relationships/image" Target="../media/image56.png"/><Relationship Id="rId4" Type="http://schemas.openxmlformats.org/officeDocument/2006/relationships/image" Target="../media/image2.svg"/><Relationship Id="rId9"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0.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2.sv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60.png"/><Relationship Id="rId10" Type="http://schemas.openxmlformats.org/officeDocument/2006/relationships/image" Target="../media/image69.png"/><Relationship Id="rId4" Type="http://schemas.openxmlformats.org/officeDocument/2006/relationships/image" Target="../media/image2.svg"/><Relationship Id="rId9" Type="http://schemas.openxmlformats.org/officeDocument/2006/relationships/image" Target="../media/image68.svg"/></Relationships>
</file>

<file path=ppt/slides/_rels/slide15.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sv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2.sv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40.svg"/><Relationship Id="rId3" Type="http://schemas.openxmlformats.org/officeDocument/2006/relationships/image" Target="../media/image1.png"/><Relationship Id="rId7" Type="http://schemas.openxmlformats.org/officeDocument/2006/relationships/image" Target="../media/image83.png"/><Relationship Id="rId12"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2.svg"/><Relationship Id="rId9" Type="http://schemas.openxmlformats.org/officeDocument/2006/relationships/image" Target="../media/image85.sv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9.svg"/><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sv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svg"/><Relationship Id="rId25" Type="http://schemas.openxmlformats.org/officeDocument/2006/relationships/image" Target="../media/image34.svg"/><Relationship Id="rId2" Type="http://schemas.openxmlformats.org/officeDocument/2006/relationships/notesSlide" Target="../notesSlides/notesSlide3.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svg"/><Relationship Id="rId23" Type="http://schemas.openxmlformats.org/officeDocument/2006/relationships/image" Target="../media/image32.svg"/><Relationship Id="rId10" Type="http://schemas.openxmlformats.org/officeDocument/2006/relationships/image" Target="../media/image19.sv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png"/><Relationship Id="rId3" Type="http://schemas.openxmlformats.org/officeDocument/2006/relationships/slideLayout" Target="../slideLayouts/slideLayout7.xml"/><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11" Type="http://schemas.openxmlformats.org/officeDocument/2006/relationships/image" Target="../media/image39.png"/><Relationship Id="rId5" Type="http://schemas.openxmlformats.org/officeDocument/2006/relationships/image" Target="../media/image1.png"/><Relationship Id="rId10" Type="http://schemas.openxmlformats.org/officeDocument/2006/relationships/image" Target="../media/image38.svg"/><Relationship Id="rId4" Type="http://schemas.openxmlformats.org/officeDocument/2006/relationships/notesSlide" Target="../notesSlides/notesSlide4.xml"/><Relationship Id="rId9" Type="http://schemas.openxmlformats.org/officeDocument/2006/relationships/image" Target="../media/image37.png"/><Relationship Id="rId14" Type="http://schemas.openxmlformats.org/officeDocument/2006/relationships/image" Target="../media/image42.sv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35.png"/><Relationship Id="rId10" Type="http://schemas.openxmlformats.org/officeDocument/2006/relationships/image" Target="../media/image47.png"/><Relationship Id="rId4" Type="http://schemas.openxmlformats.org/officeDocument/2006/relationships/image" Target="../media/image2.svg"/><Relationship Id="rId9"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742283" y="1028700"/>
            <a:ext cx="16803433" cy="86582"/>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AutoShape 3"/>
          <p:cNvSpPr/>
          <p:nvPr/>
        </p:nvSpPr>
        <p:spPr>
          <a:xfrm>
            <a:off x="742303" y="8586508"/>
            <a:ext cx="16803394" cy="34583"/>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4" name="TextBox 4"/>
          <p:cNvSpPr txBox="1"/>
          <p:nvPr/>
        </p:nvSpPr>
        <p:spPr>
          <a:xfrm>
            <a:off x="6451214" y="6469361"/>
            <a:ext cx="5385569" cy="1805494"/>
          </a:xfrm>
          <a:prstGeom prst="rect">
            <a:avLst/>
          </a:prstGeom>
        </p:spPr>
        <p:txBody>
          <a:bodyPr wrap="square" lIns="0" tIns="0" rIns="0" bIns="0" rtlCol="0" anchor="t">
            <a:spAutoFit/>
          </a:bodyPr>
          <a:lstStyle/>
          <a:p>
            <a:pPr algn="ctr">
              <a:lnSpc>
                <a:spcPts val="4759"/>
              </a:lnSpc>
            </a:pPr>
            <a:r>
              <a:rPr lang="en-US" sz="3399" dirty="0" err="1">
                <a:solidFill>
                  <a:srgbClr val="9B4819"/>
                </a:solidFill>
                <a:latin typeface="Noto Sans T Chinese"/>
                <a:ea typeface="Noto Sans T Chinese"/>
              </a:rPr>
              <a:t>資訊四甲</a:t>
            </a:r>
            <a:r>
              <a:rPr lang="en-US" sz="3399" dirty="0">
                <a:solidFill>
                  <a:srgbClr val="9B4819"/>
                </a:solidFill>
                <a:latin typeface="Noto Sans T Chinese"/>
                <a:ea typeface="Noto Sans T Chinese"/>
              </a:rPr>
              <a:t> 10927108 </a:t>
            </a:r>
            <a:r>
              <a:rPr lang="en-US" sz="3399" dirty="0" err="1">
                <a:solidFill>
                  <a:srgbClr val="9B4819"/>
                </a:solidFill>
                <a:latin typeface="Noto Sans T Chinese"/>
                <a:ea typeface="Noto Sans T Chinese"/>
              </a:rPr>
              <a:t>劉珈彤</a:t>
            </a:r>
            <a:endParaRPr lang="en-US" sz="3399" dirty="0">
              <a:solidFill>
                <a:srgbClr val="9B4819"/>
              </a:solidFill>
              <a:latin typeface="Noto Sans T Chinese"/>
              <a:ea typeface="Noto Sans T Chinese"/>
            </a:endParaRPr>
          </a:p>
          <a:p>
            <a:pPr algn="ctr">
              <a:lnSpc>
                <a:spcPts val="4759"/>
              </a:lnSpc>
            </a:pPr>
            <a:r>
              <a:rPr lang="en-US" sz="3399" dirty="0" err="1">
                <a:solidFill>
                  <a:srgbClr val="9B4819"/>
                </a:solidFill>
                <a:latin typeface="Noto Sans T Chinese"/>
                <a:ea typeface="Noto Sans T Chinese"/>
              </a:rPr>
              <a:t>資訊四甲</a:t>
            </a:r>
            <a:r>
              <a:rPr lang="en-US" sz="3399" dirty="0">
                <a:solidFill>
                  <a:srgbClr val="9B4819"/>
                </a:solidFill>
                <a:latin typeface="Noto Sans T Chinese"/>
                <a:ea typeface="Noto Sans T Chinese"/>
              </a:rPr>
              <a:t> 10927110 </a:t>
            </a:r>
            <a:r>
              <a:rPr lang="en-US" sz="3399" dirty="0" err="1">
                <a:solidFill>
                  <a:srgbClr val="9B4819"/>
                </a:solidFill>
                <a:ea typeface="Noto Sans T Chinese"/>
              </a:rPr>
              <a:t>姜柏仰</a:t>
            </a:r>
            <a:endParaRPr lang="en-US" sz="3399" dirty="0">
              <a:solidFill>
                <a:srgbClr val="9B4819"/>
              </a:solidFill>
              <a:ea typeface="Noto Sans T Chinese"/>
            </a:endParaRPr>
          </a:p>
          <a:p>
            <a:pPr algn="ctr">
              <a:lnSpc>
                <a:spcPts val="4759"/>
              </a:lnSpc>
            </a:pPr>
            <a:r>
              <a:rPr lang="en-US" sz="3399" dirty="0" err="1">
                <a:solidFill>
                  <a:srgbClr val="9B4819"/>
                </a:solidFill>
                <a:latin typeface="Noto Sans T Chinese"/>
                <a:ea typeface="Noto Sans T Chinese"/>
              </a:rPr>
              <a:t>資訊四甲</a:t>
            </a:r>
            <a:r>
              <a:rPr lang="en-US" sz="3399" dirty="0">
                <a:solidFill>
                  <a:srgbClr val="9B4819"/>
                </a:solidFill>
                <a:latin typeface="Noto Sans T Chinese"/>
                <a:ea typeface="Noto Sans T Chinese"/>
              </a:rPr>
              <a:t> 10927126 </a:t>
            </a:r>
            <a:r>
              <a:rPr lang="en-US" sz="3399" dirty="0" err="1">
                <a:solidFill>
                  <a:srgbClr val="9B4819"/>
                </a:solidFill>
                <a:ea typeface="Noto Sans T Chinese"/>
              </a:rPr>
              <a:t>劉丞曜</a:t>
            </a:r>
            <a:endParaRPr lang="en-US" sz="3399" dirty="0">
              <a:solidFill>
                <a:srgbClr val="9B4819"/>
              </a:solidFill>
              <a:ea typeface="Noto Sans T Chinese"/>
            </a:endParaRPr>
          </a:p>
        </p:txBody>
      </p:sp>
      <p:sp>
        <p:nvSpPr>
          <p:cNvPr id="5" name="TextBox 5"/>
          <p:cNvSpPr txBox="1"/>
          <p:nvPr/>
        </p:nvSpPr>
        <p:spPr>
          <a:xfrm>
            <a:off x="5700182" y="5270613"/>
            <a:ext cx="6887636" cy="887095"/>
          </a:xfrm>
          <a:prstGeom prst="rect">
            <a:avLst/>
          </a:prstGeom>
        </p:spPr>
        <p:txBody>
          <a:bodyPr lIns="0" tIns="0" rIns="0" bIns="0" rtlCol="0" anchor="t">
            <a:spAutoFit/>
          </a:bodyPr>
          <a:lstStyle/>
          <a:p>
            <a:pPr algn="ctr">
              <a:lnSpc>
                <a:spcPts val="7279"/>
              </a:lnSpc>
            </a:pPr>
            <a:r>
              <a:rPr lang="en-US" sz="5199" dirty="0" err="1">
                <a:solidFill>
                  <a:srgbClr val="9B4819"/>
                </a:solidFill>
                <a:latin typeface="Noto Sans T Chinese"/>
                <a:ea typeface="Noto Sans T Chinese"/>
              </a:rPr>
              <a:t>指導老師</a:t>
            </a:r>
            <a:r>
              <a:rPr lang="en-US" sz="5199" dirty="0">
                <a:solidFill>
                  <a:srgbClr val="9B4819"/>
                </a:solidFill>
                <a:latin typeface="Noto Sans T Chinese"/>
                <a:ea typeface="Noto Sans T Chinese"/>
              </a:rPr>
              <a:t> : </a:t>
            </a:r>
            <a:r>
              <a:rPr lang="en-US" sz="5199" dirty="0" err="1">
                <a:solidFill>
                  <a:srgbClr val="9B4819"/>
                </a:solidFill>
                <a:latin typeface="Noto Sans T Chinese"/>
                <a:ea typeface="Noto Sans T Chinese"/>
              </a:rPr>
              <a:t>吳宜鴻</a:t>
            </a:r>
            <a:r>
              <a:rPr lang="en-US" sz="5199" dirty="0">
                <a:solidFill>
                  <a:srgbClr val="9B4819"/>
                </a:solidFill>
                <a:latin typeface="Noto Sans T Chinese"/>
                <a:ea typeface="Noto Sans T Chinese"/>
              </a:rPr>
              <a:t> </a:t>
            </a:r>
            <a:r>
              <a:rPr lang="en-US" sz="5199" dirty="0" err="1">
                <a:solidFill>
                  <a:srgbClr val="9B4819"/>
                </a:solidFill>
                <a:latin typeface="Noto Sans T Chinese"/>
                <a:ea typeface="Noto Sans T Chinese"/>
              </a:rPr>
              <a:t>老師</a:t>
            </a:r>
            <a:endParaRPr lang="en-US" sz="5199" dirty="0">
              <a:solidFill>
                <a:srgbClr val="9B4819"/>
              </a:solidFill>
              <a:latin typeface="Noto Sans T Chinese"/>
              <a:ea typeface="Noto Sans T Chinese"/>
            </a:endParaRPr>
          </a:p>
        </p:txBody>
      </p:sp>
      <p:sp>
        <p:nvSpPr>
          <p:cNvPr id="6" name="TextBox 6"/>
          <p:cNvSpPr txBox="1"/>
          <p:nvPr/>
        </p:nvSpPr>
        <p:spPr>
          <a:xfrm>
            <a:off x="3553064" y="1833314"/>
            <a:ext cx="11181871" cy="1566544"/>
          </a:xfrm>
          <a:prstGeom prst="rect">
            <a:avLst/>
          </a:prstGeom>
        </p:spPr>
        <p:txBody>
          <a:bodyPr lIns="0" tIns="0" rIns="0" bIns="0" rtlCol="0" anchor="t">
            <a:spAutoFit/>
          </a:bodyPr>
          <a:lstStyle/>
          <a:p>
            <a:pPr algn="ctr">
              <a:lnSpc>
                <a:spcPts val="12880"/>
              </a:lnSpc>
            </a:pPr>
            <a:r>
              <a:rPr lang="en-US" sz="9200" dirty="0" err="1">
                <a:solidFill>
                  <a:srgbClr val="9B4819"/>
                </a:solidFill>
                <a:ea typeface="Noto Sans T Chinese Bold"/>
              </a:rPr>
              <a:t>災難救助遙測機器人</a:t>
            </a:r>
            <a:endParaRPr lang="en-US" sz="9200" dirty="0">
              <a:solidFill>
                <a:srgbClr val="9B4819"/>
              </a:solidFill>
              <a:ea typeface="Noto Sans T Chinese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3" name="Group 3"/>
          <p:cNvGrpSpPr/>
          <p:nvPr/>
        </p:nvGrpSpPr>
        <p:grpSpPr>
          <a:xfrm>
            <a:off x="14611884" y="77085"/>
            <a:ext cx="3150735" cy="1922280"/>
            <a:chOff x="0" y="0"/>
            <a:chExt cx="4200981" cy="2563039"/>
          </a:xfrm>
        </p:grpSpPr>
        <p:sp>
          <p:nvSpPr>
            <p:cNvPr id="4" name="Freeform 4"/>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 name="Freeform 5"/>
            <p:cNvSpPr/>
            <p:nvPr/>
          </p:nvSpPr>
          <p:spPr>
            <a:xfrm>
              <a:off x="1316771" y="485101"/>
              <a:ext cx="1567438" cy="1567438"/>
            </a:xfrm>
            <a:custGeom>
              <a:avLst/>
              <a:gdLst/>
              <a:ahLst/>
              <a:cxnLst/>
              <a:rect l="l" t="t" r="r" b="b"/>
              <a:pathLst>
                <a:path w="1567438" h="1567438">
                  <a:moveTo>
                    <a:pt x="0" y="0"/>
                  </a:moveTo>
                  <a:lnTo>
                    <a:pt x="1567438" y="0"/>
                  </a:lnTo>
                  <a:lnTo>
                    <a:pt x="1567438" y="1567438"/>
                  </a:lnTo>
                  <a:lnTo>
                    <a:pt x="0" y="1567438"/>
                  </a:lnTo>
                  <a:lnTo>
                    <a:pt x="0" y="0"/>
                  </a:lnTo>
                  <a:close/>
                </a:path>
              </a:pathLst>
            </a:custGeom>
            <a:blipFill>
              <a:blip r:embed="rId5"/>
              <a:stretch>
                <a:fillRect/>
              </a:stretch>
            </a:blipFill>
          </p:spPr>
          <p:txBody>
            <a:bodyPr/>
            <a:lstStyle/>
            <a:p>
              <a:endParaRPr lang="zh-TW" altLang="en-US"/>
            </a:p>
          </p:txBody>
        </p:sp>
      </p:grpSp>
      <p:sp>
        <p:nvSpPr>
          <p:cNvPr id="6" name="Freeform 6"/>
          <p:cNvSpPr/>
          <p:nvPr/>
        </p:nvSpPr>
        <p:spPr>
          <a:xfrm>
            <a:off x="2415389" y="2717313"/>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6"/>
            <a:stretch>
              <a:fillRect/>
            </a:stretch>
          </a:blipFill>
        </p:spPr>
        <p:txBody>
          <a:bodyPr/>
          <a:lstStyle/>
          <a:p>
            <a:endParaRPr lang="zh-TW" altLang="en-US"/>
          </a:p>
        </p:txBody>
      </p:sp>
      <p:sp>
        <p:nvSpPr>
          <p:cNvPr id="7" name="TextBox 7"/>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功能介紹</a:t>
            </a:r>
          </a:p>
        </p:txBody>
      </p:sp>
      <p:sp>
        <p:nvSpPr>
          <p:cNvPr id="8" name="TextBox 8"/>
          <p:cNvSpPr txBox="1"/>
          <p:nvPr/>
        </p:nvSpPr>
        <p:spPr>
          <a:xfrm>
            <a:off x="17812022" y="9706610"/>
            <a:ext cx="239712"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3" name="Group 3"/>
          <p:cNvGrpSpPr/>
          <p:nvPr/>
        </p:nvGrpSpPr>
        <p:grpSpPr>
          <a:xfrm>
            <a:off x="14611884" y="77085"/>
            <a:ext cx="3150735" cy="1922280"/>
            <a:chOff x="0" y="0"/>
            <a:chExt cx="4200981" cy="2563039"/>
          </a:xfrm>
        </p:grpSpPr>
        <p:sp>
          <p:nvSpPr>
            <p:cNvPr id="4" name="Freeform 4"/>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 name="Freeform 5"/>
            <p:cNvSpPr/>
            <p:nvPr/>
          </p:nvSpPr>
          <p:spPr>
            <a:xfrm>
              <a:off x="1316771" y="485101"/>
              <a:ext cx="1567438" cy="1567438"/>
            </a:xfrm>
            <a:custGeom>
              <a:avLst/>
              <a:gdLst/>
              <a:ahLst/>
              <a:cxnLst/>
              <a:rect l="l" t="t" r="r" b="b"/>
              <a:pathLst>
                <a:path w="1567438" h="1567438">
                  <a:moveTo>
                    <a:pt x="0" y="0"/>
                  </a:moveTo>
                  <a:lnTo>
                    <a:pt x="1567438" y="0"/>
                  </a:lnTo>
                  <a:lnTo>
                    <a:pt x="1567438" y="1567438"/>
                  </a:lnTo>
                  <a:lnTo>
                    <a:pt x="0" y="1567438"/>
                  </a:lnTo>
                  <a:lnTo>
                    <a:pt x="0" y="0"/>
                  </a:lnTo>
                  <a:close/>
                </a:path>
              </a:pathLst>
            </a:custGeom>
            <a:blipFill>
              <a:blip r:embed="rId5"/>
              <a:stretch>
                <a:fillRect/>
              </a:stretch>
            </a:blipFill>
          </p:spPr>
          <p:txBody>
            <a:bodyPr/>
            <a:lstStyle/>
            <a:p>
              <a:endParaRPr lang="zh-TW" altLang="en-US"/>
            </a:p>
          </p:txBody>
        </p:sp>
      </p:grpSp>
      <p:sp>
        <p:nvSpPr>
          <p:cNvPr id="6" name="Freeform 6"/>
          <p:cNvSpPr/>
          <p:nvPr/>
        </p:nvSpPr>
        <p:spPr>
          <a:xfrm rot="-3393881">
            <a:off x="16259861" y="7200900"/>
            <a:ext cx="4056278" cy="4114800"/>
          </a:xfrm>
          <a:custGeom>
            <a:avLst/>
            <a:gdLst/>
            <a:ahLst/>
            <a:cxnLst/>
            <a:rect l="l" t="t" r="r" b="b"/>
            <a:pathLst>
              <a:path w="4056278" h="4114800">
                <a:moveTo>
                  <a:pt x="0" y="0"/>
                </a:moveTo>
                <a:lnTo>
                  <a:pt x="4056278" y="0"/>
                </a:lnTo>
                <a:lnTo>
                  <a:pt x="405627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7" name="Freeform 7"/>
          <p:cNvSpPr/>
          <p:nvPr/>
        </p:nvSpPr>
        <p:spPr>
          <a:xfrm>
            <a:off x="-3042312" y="5374754"/>
            <a:ext cx="4214413" cy="4114800"/>
          </a:xfrm>
          <a:custGeom>
            <a:avLst/>
            <a:gdLst/>
            <a:ahLst/>
            <a:cxnLst/>
            <a:rect l="l" t="t" r="r" b="b"/>
            <a:pathLst>
              <a:path w="4214413" h="4114800">
                <a:moveTo>
                  <a:pt x="0" y="0"/>
                </a:moveTo>
                <a:lnTo>
                  <a:pt x="4214413" y="0"/>
                </a:lnTo>
                <a:lnTo>
                  <a:pt x="421441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8" name="Freeform 8"/>
          <p:cNvSpPr/>
          <p:nvPr/>
        </p:nvSpPr>
        <p:spPr>
          <a:xfrm>
            <a:off x="2415389" y="2647340"/>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10"/>
            <a:stretch>
              <a:fillRect/>
            </a:stretch>
          </a:blipFill>
        </p:spPr>
        <p:txBody>
          <a:bodyPr/>
          <a:lstStyle/>
          <a:p>
            <a:endParaRPr lang="zh-TW" altLang="en-US"/>
          </a:p>
        </p:txBody>
      </p:sp>
      <p:sp>
        <p:nvSpPr>
          <p:cNvPr id="9" name="TextBox 9"/>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功能介紹</a:t>
            </a:r>
          </a:p>
        </p:txBody>
      </p:sp>
      <p:sp>
        <p:nvSpPr>
          <p:cNvPr id="10" name="TextBox 10"/>
          <p:cNvSpPr txBox="1"/>
          <p:nvPr/>
        </p:nvSpPr>
        <p:spPr>
          <a:xfrm>
            <a:off x="17812022" y="9706610"/>
            <a:ext cx="239712"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TextBox 2"/>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功能介紹</a:t>
            </a:r>
          </a:p>
        </p:txBody>
      </p:sp>
      <p:sp>
        <p:nvSpPr>
          <p:cNvPr id="3" name="AutoShape 3"/>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4" name="Group 4"/>
          <p:cNvGrpSpPr/>
          <p:nvPr/>
        </p:nvGrpSpPr>
        <p:grpSpPr>
          <a:xfrm>
            <a:off x="14611884" y="77085"/>
            <a:ext cx="3150735" cy="1922280"/>
            <a:chOff x="0" y="0"/>
            <a:chExt cx="4200981" cy="2563039"/>
          </a:xfrm>
        </p:grpSpPr>
        <p:sp>
          <p:nvSpPr>
            <p:cNvPr id="5" name="Freeform 5"/>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1316771" y="485101"/>
              <a:ext cx="1567438" cy="1567438"/>
            </a:xfrm>
            <a:custGeom>
              <a:avLst/>
              <a:gdLst/>
              <a:ahLst/>
              <a:cxnLst/>
              <a:rect l="l" t="t" r="r" b="b"/>
              <a:pathLst>
                <a:path w="1567438" h="1567438">
                  <a:moveTo>
                    <a:pt x="0" y="0"/>
                  </a:moveTo>
                  <a:lnTo>
                    <a:pt x="1567438" y="0"/>
                  </a:lnTo>
                  <a:lnTo>
                    <a:pt x="1567438" y="1567438"/>
                  </a:lnTo>
                  <a:lnTo>
                    <a:pt x="0" y="1567438"/>
                  </a:lnTo>
                  <a:lnTo>
                    <a:pt x="0" y="0"/>
                  </a:lnTo>
                  <a:close/>
                </a:path>
              </a:pathLst>
            </a:custGeom>
            <a:blipFill>
              <a:blip r:embed="rId5"/>
              <a:stretch>
                <a:fillRect/>
              </a:stretch>
            </a:blipFill>
          </p:spPr>
          <p:txBody>
            <a:bodyPr/>
            <a:lstStyle/>
            <a:p>
              <a:endParaRPr lang="zh-TW" altLang="en-US"/>
            </a:p>
          </p:txBody>
        </p:sp>
      </p:grpSp>
      <p:sp>
        <p:nvSpPr>
          <p:cNvPr id="7" name="Freeform 7"/>
          <p:cNvSpPr/>
          <p:nvPr/>
        </p:nvSpPr>
        <p:spPr>
          <a:xfrm>
            <a:off x="1936075" y="5355418"/>
            <a:ext cx="3679925" cy="3464792"/>
          </a:xfrm>
          <a:custGeom>
            <a:avLst/>
            <a:gdLst/>
            <a:ahLst/>
            <a:cxnLst/>
            <a:rect l="l" t="t" r="r" b="b"/>
            <a:pathLst>
              <a:path w="3679925" h="3464792">
                <a:moveTo>
                  <a:pt x="0" y="0"/>
                </a:moveTo>
                <a:lnTo>
                  <a:pt x="3679925" y="0"/>
                </a:lnTo>
                <a:lnTo>
                  <a:pt x="3679925" y="3464792"/>
                </a:lnTo>
                <a:lnTo>
                  <a:pt x="0" y="3464792"/>
                </a:lnTo>
                <a:lnTo>
                  <a:pt x="0" y="0"/>
                </a:lnTo>
                <a:close/>
              </a:path>
            </a:pathLst>
          </a:custGeom>
          <a:blipFill>
            <a:blip r:embed="rId6"/>
            <a:stretch>
              <a:fillRect l="-101398"/>
            </a:stretch>
          </a:blipFill>
        </p:spPr>
        <p:txBody>
          <a:bodyPr/>
          <a:lstStyle/>
          <a:p>
            <a:endParaRPr lang="zh-TW" altLang="en-US"/>
          </a:p>
        </p:txBody>
      </p:sp>
      <p:sp>
        <p:nvSpPr>
          <p:cNvPr id="8" name="AutoShape 8"/>
          <p:cNvSpPr/>
          <p:nvPr/>
        </p:nvSpPr>
        <p:spPr>
          <a:xfrm flipV="1">
            <a:off x="5616078" y="7103620"/>
            <a:ext cx="3199566" cy="15806"/>
          </a:xfrm>
          <a:prstGeom prst="line">
            <a:avLst/>
          </a:prstGeom>
          <a:ln w="47625" cap="flat">
            <a:solidFill>
              <a:srgbClr val="000000"/>
            </a:solidFill>
            <a:prstDash val="solid"/>
            <a:headEnd type="none" w="sm" len="sm"/>
            <a:tailEnd type="arrow" w="med" len="sm"/>
          </a:ln>
        </p:spPr>
        <p:txBody>
          <a:bodyPr/>
          <a:lstStyle/>
          <a:p>
            <a:endParaRPr lang="zh-TW" altLang="en-US"/>
          </a:p>
        </p:txBody>
      </p:sp>
      <p:sp>
        <p:nvSpPr>
          <p:cNvPr id="9" name="Freeform 9"/>
          <p:cNvSpPr/>
          <p:nvPr/>
        </p:nvSpPr>
        <p:spPr>
          <a:xfrm>
            <a:off x="9282440" y="5685058"/>
            <a:ext cx="2791078" cy="2805513"/>
          </a:xfrm>
          <a:custGeom>
            <a:avLst/>
            <a:gdLst/>
            <a:ahLst/>
            <a:cxnLst/>
            <a:rect l="l" t="t" r="r" b="b"/>
            <a:pathLst>
              <a:path w="2791078" h="2805513">
                <a:moveTo>
                  <a:pt x="0" y="0"/>
                </a:moveTo>
                <a:lnTo>
                  <a:pt x="2791078" y="0"/>
                </a:lnTo>
                <a:lnTo>
                  <a:pt x="2791078" y="2805513"/>
                </a:lnTo>
                <a:lnTo>
                  <a:pt x="0" y="2805513"/>
                </a:lnTo>
                <a:lnTo>
                  <a:pt x="0" y="0"/>
                </a:lnTo>
                <a:close/>
              </a:path>
            </a:pathLst>
          </a:custGeom>
          <a:blipFill>
            <a:blip r:embed="rId7"/>
            <a:stretch>
              <a:fillRect l="-172530" t="-244541" r="-4528"/>
            </a:stretch>
          </a:blipFill>
        </p:spPr>
        <p:txBody>
          <a:bodyPr/>
          <a:lstStyle/>
          <a:p>
            <a:endParaRPr lang="zh-TW" altLang="en-US"/>
          </a:p>
        </p:txBody>
      </p:sp>
      <p:grpSp>
        <p:nvGrpSpPr>
          <p:cNvPr id="10" name="Group 10"/>
          <p:cNvGrpSpPr/>
          <p:nvPr/>
        </p:nvGrpSpPr>
        <p:grpSpPr>
          <a:xfrm>
            <a:off x="14048380" y="4644253"/>
            <a:ext cx="3474283" cy="3988544"/>
            <a:chOff x="0" y="0"/>
            <a:chExt cx="4632378" cy="5318059"/>
          </a:xfrm>
        </p:grpSpPr>
        <p:sp>
          <p:nvSpPr>
            <p:cNvPr id="11" name="Freeform 11"/>
            <p:cNvSpPr/>
            <p:nvPr/>
          </p:nvSpPr>
          <p:spPr>
            <a:xfrm rot="-6160499">
              <a:off x="277747" y="493491"/>
              <a:ext cx="4076884" cy="3831191"/>
            </a:xfrm>
            <a:custGeom>
              <a:avLst/>
              <a:gdLst/>
              <a:ahLst/>
              <a:cxnLst/>
              <a:rect l="l" t="t" r="r" b="b"/>
              <a:pathLst>
                <a:path w="4076884" h="3831191">
                  <a:moveTo>
                    <a:pt x="0" y="0"/>
                  </a:moveTo>
                  <a:lnTo>
                    <a:pt x="4076884" y="0"/>
                  </a:lnTo>
                  <a:lnTo>
                    <a:pt x="4076884" y="3831191"/>
                  </a:lnTo>
                  <a:lnTo>
                    <a:pt x="0" y="3831191"/>
                  </a:lnTo>
                  <a:lnTo>
                    <a:pt x="0" y="0"/>
                  </a:lnTo>
                  <a:close/>
                </a:path>
              </a:pathLst>
            </a:custGeom>
            <a:blipFill>
              <a:blip r:embed="rId8"/>
              <a:stretch>
                <a:fillRect l="-60346" t="-61419" r="-86357" b="-35429"/>
              </a:stretch>
            </a:blipFill>
          </p:spPr>
          <p:txBody>
            <a:bodyPr/>
            <a:lstStyle/>
            <a:p>
              <a:endParaRPr lang="zh-TW" altLang="en-US"/>
            </a:p>
          </p:txBody>
        </p:sp>
        <p:sp>
          <p:nvSpPr>
            <p:cNvPr id="12" name="TextBox 12"/>
            <p:cNvSpPr txBox="1"/>
            <p:nvPr/>
          </p:nvSpPr>
          <p:spPr>
            <a:xfrm>
              <a:off x="882726" y="4713398"/>
              <a:ext cx="2866926" cy="604661"/>
            </a:xfrm>
            <a:prstGeom prst="rect">
              <a:avLst/>
            </a:prstGeom>
          </p:spPr>
          <p:txBody>
            <a:bodyPr lIns="0" tIns="0" rIns="0" bIns="0" rtlCol="0" anchor="t">
              <a:spAutoFit/>
            </a:bodyPr>
            <a:lstStyle/>
            <a:p>
              <a:pPr marL="0" lvl="0" indent="0" algn="just">
                <a:lnSpc>
                  <a:spcPts val="3483"/>
                </a:lnSpc>
                <a:spcBef>
                  <a:spcPct val="0"/>
                </a:spcBef>
              </a:pPr>
              <a:r>
                <a:rPr lang="en-US" sz="2488" u="none" strike="noStrike" spc="497">
                  <a:solidFill>
                    <a:srgbClr val="000000"/>
                  </a:solidFill>
                  <a:latin typeface="王漢宗顏楷體"/>
                  <a:ea typeface="王漢宗顏楷體"/>
                </a:rPr>
                <a:t>林柏視G200</a:t>
              </a:r>
            </a:p>
          </p:txBody>
        </p:sp>
      </p:grpSp>
      <p:grpSp>
        <p:nvGrpSpPr>
          <p:cNvPr id="13" name="Group 13"/>
          <p:cNvGrpSpPr/>
          <p:nvPr/>
        </p:nvGrpSpPr>
        <p:grpSpPr>
          <a:xfrm>
            <a:off x="1316792" y="4355465"/>
            <a:ext cx="11798138" cy="5448687"/>
            <a:chOff x="0" y="0"/>
            <a:chExt cx="3107329" cy="1435045"/>
          </a:xfrm>
        </p:grpSpPr>
        <p:sp>
          <p:nvSpPr>
            <p:cNvPr id="14" name="Freeform 14"/>
            <p:cNvSpPr/>
            <p:nvPr/>
          </p:nvSpPr>
          <p:spPr>
            <a:xfrm>
              <a:off x="0" y="0"/>
              <a:ext cx="3107329" cy="1435045"/>
            </a:xfrm>
            <a:custGeom>
              <a:avLst/>
              <a:gdLst/>
              <a:ahLst/>
              <a:cxnLst/>
              <a:rect l="l" t="t" r="r" b="b"/>
              <a:pathLst>
                <a:path w="3107329" h="1435045">
                  <a:moveTo>
                    <a:pt x="29529" y="0"/>
                  </a:moveTo>
                  <a:lnTo>
                    <a:pt x="3077800" y="0"/>
                  </a:lnTo>
                  <a:cubicBezTo>
                    <a:pt x="3085631" y="0"/>
                    <a:pt x="3093142" y="3111"/>
                    <a:pt x="3098680" y="8649"/>
                  </a:cubicBezTo>
                  <a:cubicBezTo>
                    <a:pt x="3104217" y="14187"/>
                    <a:pt x="3107329" y="21697"/>
                    <a:pt x="3107329" y="29529"/>
                  </a:cubicBezTo>
                  <a:lnTo>
                    <a:pt x="3107329" y="1405516"/>
                  </a:lnTo>
                  <a:cubicBezTo>
                    <a:pt x="3107329" y="1421825"/>
                    <a:pt x="3094108" y="1435045"/>
                    <a:pt x="3077800" y="1435045"/>
                  </a:cubicBezTo>
                  <a:lnTo>
                    <a:pt x="29529" y="1435045"/>
                  </a:lnTo>
                  <a:cubicBezTo>
                    <a:pt x="13221" y="1435045"/>
                    <a:pt x="0" y="1421825"/>
                    <a:pt x="0" y="1405516"/>
                  </a:cubicBezTo>
                  <a:lnTo>
                    <a:pt x="0" y="29529"/>
                  </a:lnTo>
                  <a:cubicBezTo>
                    <a:pt x="0" y="13221"/>
                    <a:pt x="13221" y="0"/>
                    <a:pt x="29529" y="0"/>
                  </a:cubicBezTo>
                  <a:close/>
                </a:path>
              </a:pathLst>
            </a:custGeom>
            <a:solidFill>
              <a:srgbClr val="000000">
                <a:alpha val="0"/>
              </a:srgbClr>
            </a:solidFill>
            <a:ln w="114300" cap="rnd">
              <a:solidFill>
                <a:srgbClr val="F8B133"/>
              </a:solidFill>
              <a:prstDash val="solid"/>
              <a:round/>
            </a:ln>
          </p:spPr>
          <p:txBody>
            <a:bodyPr/>
            <a:lstStyle/>
            <a:p>
              <a:endParaRPr lang="zh-TW" altLang="en-US"/>
            </a:p>
          </p:txBody>
        </p:sp>
        <p:sp>
          <p:nvSpPr>
            <p:cNvPr id="15" name="TextBox 15"/>
            <p:cNvSpPr txBox="1"/>
            <p:nvPr/>
          </p:nvSpPr>
          <p:spPr>
            <a:xfrm>
              <a:off x="0" y="-95250"/>
              <a:ext cx="3107329" cy="1530295"/>
            </a:xfrm>
            <a:prstGeom prst="rect">
              <a:avLst/>
            </a:prstGeom>
          </p:spPr>
          <p:txBody>
            <a:bodyPr lIns="50800" tIns="50800" rIns="50800" bIns="50800" rtlCol="0" anchor="ctr"/>
            <a:lstStyle/>
            <a:p>
              <a:pPr algn="ctr">
                <a:lnSpc>
                  <a:spcPts val="3259"/>
                </a:lnSpc>
              </a:pPr>
              <a:endParaRPr/>
            </a:p>
          </p:txBody>
        </p:sp>
      </p:grpSp>
      <p:sp>
        <p:nvSpPr>
          <p:cNvPr id="16" name="TextBox 16"/>
          <p:cNvSpPr txBox="1"/>
          <p:nvPr/>
        </p:nvSpPr>
        <p:spPr>
          <a:xfrm>
            <a:off x="3207235" y="8864273"/>
            <a:ext cx="1276581" cy="418704"/>
          </a:xfrm>
          <a:prstGeom prst="rect">
            <a:avLst/>
          </a:prstGeom>
        </p:spPr>
        <p:txBody>
          <a:bodyPr wrap="square" lIns="0" tIns="0" rIns="0" bIns="0" rtlCol="0" anchor="t">
            <a:spAutoFit/>
          </a:bodyPr>
          <a:lstStyle/>
          <a:p>
            <a:pPr marL="0" lvl="0" indent="0" algn="just">
              <a:lnSpc>
                <a:spcPts val="3483"/>
              </a:lnSpc>
              <a:spcBef>
                <a:spcPct val="0"/>
              </a:spcBef>
            </a:pPr>
            <a:r>
              <a:rPr lang="en-US" sz="2488" spc="497" dirty="0" err="1">
                <a:solidFill>
                  <a:srgbClr val="000000"/>
                </a:solidFill>
                <a:ea typeface="王漢宗顏楷體"/>
              </a:rPr>
              <a:t>校正前</a:t>
            </a:r>
            <a:endParaRPr lang="en-US" sz="2488" spc="497" dirty="0">
              <a:solidFill>
                <a:srgbClr val="000000"/>
              </a:solidFill>
              <a:ea typeface="王漢宗顏楷體"/>
            </a:endParaRPr>
          </a:p>
        </p:txBody>
      </p:sp>
      <p:sp>
        <p:nvSpPr>
          <p:cNvPr id="17" name="TextBox 17"/>
          <p:cNvSpPr txBox="1"/>
          <p:nvPr/>
        </p:nvSpPr>
        <p:spPr>
          <a:xfrm>
            <a:off x="10001019" y="8864273"/>
            <a:ext cx="1276581" cy="418704"/>
          </a:xfrm>
          <a:prstGeom prst="rect">
            <a:avLst/>
          </a:prstGeom>
        </p:spPr>
        <p:txBody>
          <a:bodyPr wrap="square" lIns="0" tIns="0" rIns="0" bIns="0" rtlCol="0" anchor="t">
            <a:spAutoFit/>
          </a:bodyPr>
          <a:lstStyle/>
          <a:p>
            <a:pPr marL="0" lvl="0" indent="0" algn="just">
              <a:lnSpc>
                <a:spcPts val="3483"/>
              </a:lnSpc>
              <a:spcBef>
                <a:spcPct val="0"/>
              </a:spcBef>
            </a:pPr>
            <a:r>
              <a:rPr lang="en-US" sz="2488" spc="497" dirty="0" err="1">
                <a:solidFill>
                  <a:srgbClr val="000000"/>
                </a:solidFill>
                <a:ea typeface="王漢宗顏楷體"/>
              </a:rPr>
              <a:t>校正後</a:t>
            </a:r>
            <a:endParaRPr lang="en-US" sz="2488" spc="497" dirty="0">
              <a:solidFill>
                <a:srgbClr val="000000"/>
              </a:solidFill>
              <a:ea typeface="王漢宗顏楷體"/>
            </a:endParaRPr>
          </a:p>
        </p:txBody>
      </p:sp>
      <p:sp>
        <p:nvSpPr>
          <p:cNvPr id="18" name="TextBox 18"/>
          <p:cNvSpPr txBox="1"/>
          <p:nvPr/>
        </p:nvSpPr>
        <p:spPr>
          <a:xfrm>
            <a:off x="6078256" y="6158835"/>
            <a:ext cx="2275210" cy="479689"/>
          </a:xfrm>
          <a:prstGeom prst="rect">
            <a:avLst/>
          </a:prstGeom>
        </p:spPr>
        <p:txBody>
          <a:bodyPr lIns="0" tIns="0" rIns="0" bIns="0" rtlCol="0" anchor="t">
            <a:spAutoFit/>
          </a:bodyPr>
          <a:lstStyle/>
          <a:p>
            <a:pPr marL="0" lvl="0" indent="0" algn="just">
              <a:lnSpc>
                <a:spcPts val="3483"/>
              </a:lnSpc>
              <a:spcBef>
                <a:spcPct val="0"/>
              </a:spcBef>
            </a:pPr>
            <a:r>
              <a:rPr lang="en-US" sz="2488" spc="497">
                <a:solidFill>
                  <a:srgbClr val="000000"/>
                </a:solidFill>
                <a:ea typeface="王漢宗顏楷體"/>
              </a:rPr>
              <a:t>棋盤格標定法</a:t>
            </a:r>
          </a:p>
        </p:txBody>
      </p:sp>
      <p:sp>
        <p:nvSpPr>
          <p:cNvPr id="19" name="TextBox 19"/>
          <p:cNvSpPr txBox="1"/>
          <p:nvPr/>
        </p:nvSpPr>
        <p:spPr>
          <a:xfrm>
            <a:off x="17812022" y="9706610"/>
            <a:ext cx="651824"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3" name="Group 3"/>
          <p:cNvGrpSpPr/>
          <p:nvPr/>
        </p:nvGrpSpPr>
        <p:grpSpPr>
          <a:xfrm>
            <a:off x="14611884" y="77085"/>
            <a:ext cx="3150735" cy="1922280"/>
            <a:chOff x="0" y="0"/>
            <a:chExt cx="4200981" cy="2563039"/>
          </a:xfrm>
        </p:grpSpPr>
        <p:sp>
          <p:nvSpPr>
            <p:cNvPr id="4" name="Freeform 4"/>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 name="Freeform 5"/>
            <p:cNvSpPr/>
            <p:nvPr/>
          </p:nvSpPr>
          <p:spPr>
            <a:xfrm>
              <a:off x="1189978" y="371007"/>
              <a:ext cx="1821025" cy="1821025"/>
            </a:xfrm>
            <a:custGeom>
              <a:avLst/>
              <a:gdLst/>
              <a:ahLst/>
              <a:cxnLst/>
              <a:rect l="l" t="t" r="r" b="b"/>
              <a:pathLst>
                <a:path w="1821025" h="1821025">
                  <a:moveTo>
                    <a:pt x="0" y="0"/>
                  </a:moveTo>
                  <a:lnTo>
                    <a:pt x="1821025" y="0"/>
                  </a:lnTo>
                  <a:lnTo>
                    <a:pt x="1821025" y="1821025"/>
                  </a:lnTo>
                  <a:lnTo>
                    <a:pt x="0" y="1821025"/>
                  </a:lnTo>
                  <a:lnTo>
                    <a:pt x="0" y="0"/>
                  </a:lnTo>
                  <a:close/>
                </a:path>
              </a:pathLst>
            </a:custGeom>
            <a:blipFill>
              <a:blip r:embed="rId5"/>
              <a:stretch>
                <a:fillRect/>
              </a:stretch>
            </a:blipFill>
          </p:spPr>
          <p:txBody>
            <a:bodyPr/>
            <a:lstStyle/>
            <a:p>
              <a:endParaRPr lang="zh-TW" altLang="en-US"/>
            </a:p>
          </p:txBody>
        </p:sp>
      </p:grpSp>
      <p:sp>
        <p:nvSpPr>
          <p:cNvPr id="6" name="Freeform 6"/>
          <p:cNvSpPr/>
          <p:nvPr/>
        </p:nvSpPr>
        <p:spPr>
          <a:xfrm>
            <a:off x="2415389" y="2698283"/>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6"/>
            <a:stretch>
              <a:fillRect/>
            </a:stretch>
          </a:blipFill>
        </p:spPr>
        <p:txBody>
          <a:bodyPr/>
          <a:lstStyle/>
          <a:p>
            <a:endParaRPr lang="zh-TW" altLang="en-US"/>
          </a:p>
        </p:txBody>
      </p:sp>
      <p:sp>
        <p:nvSpPr>
          <p:cNvPr id="7" name="Freeform 7"/>
          <p:cNvSpPr/>
          <p:nvPr/>
        </p:nvSpPr>
        <p:spPr>
          <a:xfrm rot="2700000">
            <a:off x="-2482422" y="7200900"/>
            <a:ext cx="4662663" cy="4114800"/>
          </a:xfrm>
          <a:custGeom>
            <a:avLst/>
            <a:gdLst/>
            <a:ahLst/>
            <a:cxnLst/>
            <a:rect l="l" t="t" r="r" b="b"/>
            <a:pathLst>
              <a:path w="4662663" h="4114800">
                <a:moveTo>
                  <a:pt x="0" y="0"/>
                </a:moveTo>
                <a:lnTo>
                  <a:pt x="4662663" y="0"/>
                </a:lnTo>
                <a:lnTo>
                  <a:pt x="466266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8" name="Freeform 8"/>
          <p:cNvSpPr/>
          <p:nvPr/>
        </p:nvSpPr>
        <p:spPr>
          <a:xfrm rot="2700000">
            <a:off x="16694763" y="2331080"/>
            <a:ext cx="4320000" cy="4114800"/>
          </a:xfrm>
          <a:custGeom>
            <a:avLst/>
            <a:gdLst/>
            <a:ahLst/>
            <a:cxnLst/>
            <a:rect l="l" t="t" r="r" b="b"/>
            <a:pathLst>
              <a:path w="4320000" h="4114800">
                <a:moveTo>
                  <a:pt x="0" y="0"/>
                </a:moveTo>
                <a:lnTo>
                  <a:pt x="4320000" y="0"/>
                </a:lnTo>
                <a:lnTo>
                  <a:pt x="43200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9" name="TextBox 9"/>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功能介紹</a:t>
            </a:r>
          </a:p>
        </p:txBody>
      </p:sp>
      <p:sp>
        <p:nvSpPr>
          <p:cNvPr id="10" name="TextBox 10"/>
          <p:cNvSpPr txBox="1"/>
          <p:nvPr/>
        </p:nvSpPr>
        <p:spPr>
          <a:xfrm>
            <a:off x="17812022" y="9706610"/>
            <a:ext cx="629843"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TextBox 2"/>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功能介紹</a:t>
            </a:r>
          </a:p>
        </p:txBody>
      </p:sp>
      <p:sp>
        <p:nvSpPr>
          <p:cNvPr id="3" name="AutoShape 3"/>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4" name="Group 4"/>
          <p:cNvGrpSpPr/>
          <p:nvPr/>
        </p:nvGrpSpPr>
        <p:grpSpPr>
          <a:xfrm>
            <a:off x="14611884" y="77085"/>
            <a:ext cx="3150735" cy="1922280"/>
            <a:chOff x="0" y="0"/>
            <a:chExt cx="4200981" cy="2563039"/>
          </a:xfrm>
        </p:grpSpPr>
        <p:sp>
          <p:nvSpPr>
            <p:cNvPr id="5" name="Freeform 5"/>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1189978" y="371007"/>
              <a:ext cx="1821025" cy="1821025"/>
            </a:xfrm>
            <a:custGeom>
              <a:avLst/>
              <a:gdLst/>
              <a:ahLst/>
              <a:cxnLst/>
              <a:rect l="l" t="t" r="r" b="b"/>
              <a:pathLst>
                <a:path w="1821025" h="1821025">
                  <a:moveTo>
                    <a:pt x="0" y="0"/>
                  </a:moveTo>
                  <a:lnTo>
                    <a:pt x="1821025" y="0"/>
                  </a:lnTo>
                  <a:lnTo>
                    <a:pt x="1821025" y="1821025"/>
                  </a:lnTo>
                  <a:lnTo>
                    <a:pt x="0" y="1821025"/>
                  </a:lnTo>
                  <a:lnTo>
                    <a:pt x="0" y="0"/>
                  </a:lnTo>
                  <a:close/>
                </a:path>
              </a:pathLst>
            </a:custGeom>
            <a:blipFill>
              <a:blip r:embed="rId5"/>
              <a:stretch>
                <a:fillRect/>
              </a:stretch>
            </a:blipFill>
          </p:spPr>
          <p:txBody>
            <a:bodyPr/>
            <a:lstStyle/>
            <a:p>
              <a:endParaRPr lang="zh-TW" altLang="en-US"/>
            </a:p>
          </p:txBody>
        </p:sp>
      </p:grpSp>
      <p:sp>
        <p:nvSpPr>
          <p:cNvPr id="7" name="AutoShape 7"/>
          <p:cNvSpPr/>
          <p:nvPr/>
        </p:nvSpPr>
        <p:spPr>
          <a:xfrm flipV="1">
            <a:off x="5501044" y="5399910"/>
            <a:ext cx="1766508" cy="26369"/>
          </a:xfrm>
          <a:prstGeom prst="line">
            <a:avLst/>
          </a:prstGeom>
          <a:ln w="57150" cap="rnd">
            <a:solidFill>
              <a:srgbClr val="FF914D"/>
            </a:solidFill>
            <a:prstDash val="solid"/>
            <a:headEnd type="oval" w="lg" len="lg"/>
            <a:tailEnd type="triangle" w="lg" len="med"/>
          </a:ln>
        </p:spPr>
        <p:txBody>
          <a:bodyPr/>
          <a:lstStyle/>
          <a:p>
            <a:endParaRPr lang="zh-TW" altLang="en-US"/>
          </a:p>
        </p:txBody>
      </p:sp>
      <p:sp>
        <p:nvSpPr>
          <p:cNvPr id="8" name="AutoShape 8"/>
          <p:cNvSpPr/>
          <p:nvPr/>
        </p:nvSpPr>
        <p:spPr>
          <a:xfrm>
            <a:off x="2118459" y="5426279"/>
            <a:ext cx="1722513" cy="0"/>
          </a:xfrm>
          <a:prstGeom prst="line">
            <a:avLst/>
          </a:prstGeom>
          <a:ln w="57150" cap="rnd">
            <a:solidFill>
              <a:srgbClr val="FF914D"/>
            </a:solidFill>
            <a:prstDash val="solid"/>
            <a:headEnd type="oval" w="lg" len="lg"/>
            <a:tailEnd type="triangle" w="lg" len="med"/>
          </a:ln>
        </p:spPr>
        <p:txBody>
          <a:bodyPr/>
          <a:lstStyle/>
          <a:p>
            <a:endParaRPr lang="zh-TW" altLang="en-US"/>
          </a:p>
        </p:txBody>
      </p:sp>
      <p:sp>
        <p:nvSpPr>
          <p:cNvPr id="9" name="Freeform 9"/>
          <p:cNvSpPr/>
          <p:nvPr/>
        </p:nvSpPr>
        <p:spPr>
          <a:xfrm>
            <a:off x="942880" y="4838490"/>
            <a:ext cx="1175578" cy="1175578"/>
          </a:xfrm>
          <a:custGeom>
            <a:avLst/>
            <a:gdLst/>
            <a:ahLst/>
            <a:cxnLst/>
            <a:rect l="l" t="t" r="r" b="b"/>
            <a:pathLst>
              <a:path w="1175578" h="1175578">
                <a:moveTo>
                  <a:pt x="0" y="0"/>
                </a:moveTo>
                <a:lnTo>
                  <a:pt x="1175579" y="0"/>
                </a:lnTo>
                <a:lnTo>
                  <a:pt x="1175579" y="1175578"/>
                </a:lnTo>
                <a:lnTo>
                  <a:pt x="0" y="1175578"/>
                </a:lnTo>
                <a:lnTo>
                  <a:pt x="0" y="0"/>
                </a:lnTo>
                <a:close/>
              </a:path>
            </a:pathLst>
          </a:custGeom>
          <a:blipFill>
            <a:blip r:embed="rId6"/>
            <a:stretch>
              <a:fillRect/>
            </a:stretch>
          </a:blipFill>
        </p:spPr>
        <p:txBody>
          <a:bodyPr/>
          <a:lstStyle/>
          <a:p>
            <a:endParaRPr lang="zh-TW" altLang="en-US"/>
          </a:p>
        </p:txBody>
      </p:sp>
      <p:grpSp>
        <p:nvGrpSpPr>
          <p:cNvPr id="10" name="Group 10"/>
          <p:cNvGrpSpPr/>
          <p:nvPr/>
        </p:nvGrpSpPr>
        <p:grpSpPr>
          <a:xfrm>
            <a:off x="3840971" y="4743838"/>
            <a:ext cx="1660073" cy="1366320"/>
            <a:chOff x="0" y="0"/>
            <a:chExt cx="986508" cy="811944"/>
          </a:xfrm>
        </p:grpSpPr>
        <p:sp>
          <p:nvSpPr>
            <p:cNvPr id="11" name="Freeform 11"/>
            <p:cNvSpPr/>
            <p:nvPr/>
          </p:nvSpPr>
          <p:spPr>
            <a:xfrm>
              <a:off x="0" y="0"/>
              <a:ext cx="986508" cy="811944"/>
            </a:xfrm>
            <a:custGeom>
              <a:avLst/>
              <a:gdLst/>
              <a:ahLst/>
              <a:cxnLst/>
              <a:rect l="l" t="t" r="r" b="b"/>
              <a:pathLst>
                <a:path w="986508" h="811944">
                  <a:moveTo>
                    <a:pt x="69954" y="0"/>
                  </a:moveTo>
                  <a:lnTo>
                    <a:pt x="916554" y="0"/>
                  </a:lnTo>
                  <a:cubicBezTo>
                    <a:pt x="935107" y="0"/>
                    <a:pt x="952900" y="7370"/>
                    <a:pt x="966019" y="20489"/>
                  </a:cubicBezTo>
                  <a:cubicBezTo>
                    <a:pt x="979138" y="33608"/>
                    <a:pt x="986508" y="51401"/>
                    <a:pt x="986508" y="69954"/>
                  </a:cubicBezTo>
                  <a:lnTo>
                    <a:pt x="986508" y="741990"/>
                  </a:lnTo>
                  <a:cubicBezTo>
                    <a:pt x="986508" y="760543"/>
                    <a:pt x="979138" y="778336"/>
                    <a:pt x="966019" y="791455"/>
                  </a:cubicBezTo>
                  <a:cubicBezTo>
                    <a:pt x="952900" y="804574"/>
                    <a:pt x="935107" y="811944"/>
                    <a:pt x="916554" y="811944"/>
                  </a:cubicBezTo>
                  <a:lnTo>
                    <a:pt x="69954" y="811944"/>
                  </a:lnTo>
                  <a:cubicBezTo>
                    <a:pt x="51401" y="811944"/>
                    <a:pt x="33608" y="804574"/>
                    <a:pt x="20489" y="791455"/>
                  </a:cubicBezTo>
                  <a:cubicBezTo>
                    <a:pt x="7370" y="778336"/>
                    <a:pt x="0" y="760543"/>
                    <a:pt x="0" y="741990"/>
                  </a:cubicBezTo>
                  <a:lnTo>
                    <a:pt x="0" y="69954"/>
                  </a:lnTo>
                  <a:cubicBezTo>
                    <a:pt x="0" y="51401"/>
                    <a:pt x="7370" y="33608"/>
                    <a:pt x="20489" y="20489"/>
                  </a:cubicBezTo>
                  <a:cubicBezTo>
                    <a:pt x="33608" y="7370"/>
                    <a:pt x="51401" y="0"/>
                    <a:pt x="69954" y="0"/>
                  </a:cubicBezTo>
                  <a:close/>
                </a:path>
              </a:pathLst>
            </a:custGeom>
            <a:gradFill rotWithShape="1">
              <a:gsLst>
                <a:gs pos="0">
                  <a:srgbClr val="FFFFFF">
                    <a:alpha val="100000"/>
                  </a:srgbClr>
                </a:gs>
                <a:gs pos="50000">
                  <a:srgbClr val="AB9E9E">
                    <a:alpha val="100000"/>
                  </a:srgbClr>
                </a:gs>
                <a:gs pos="100000">
                  <a:srgbClr val="747474">
                    <a:alpha val="100000"/>
                  </a:srgbClr>
                </a:gs>
              </a:gsLst>
              <a:path path="circle">
                <a:fillToRect l="50000" t="50000" r="50000" b="50000"/>
              </a:path>
            </a:gradFill>
          </p:spPr>
          <p:txBody>
            <a:bodyPr/>
            <a:lstStyle/>
            <a:p>
              <a:endParaRPr lang="zh-TW" altLang="en-US"/>
            </a:p>
          </p:txBody>
        </p:sp>
        <p:sp>
          <p:nvSpPr>
            <p:cNvPr id="12" name="TextBox 12"/>
            <p:cNvSpPr txBox="1"/>
            <p:nvPr/>
          </p:nvSpPr>
          <p:spPr>
            <a:xfrm>
              <a:off x="0" y="-95250"/>
              <a:ext cx="986508" cy="907194"/>
            </a:xfrm>
            <a:prstGeom prst="rect">
              <a:avLst/>
            </a:prstGeom>
          </p:spPr>
          <p:txBody>
            <a:bodyPr lIns="22515" tIns="22515" rIns="22515" bIns="22515" rtlCol="0" anchor="ctr"/>
            <a:lstStyle/>
            <a:p>
              <a:pPr algn="ctr">
                <a:lnSpc>
                  <a:spcPts val="3259"/>
                </a:lnSpc>
              </a:pPr>
              <a:endParaRPr/>
            </a:p>
          </p:txBody>
        </p:sp>
      </p:grpSp>
      <p:grpSp>
        <p:nvGrpSpPr>
          <p:cNvPr id="13" name="Group 13"/>
          <p:cNvGrpSpPr/>
          <p:nvPr/>
        </p:nvGrpSpPr>
        <p:grpSpPr>
          <a:xfrm>
            <a:off x="4510596" y="4742399"/>
            <a:ext cx="587802" cy="1367760"/>
            <a:chOff x="0" y="0"/>
            <a:chExt cx="349305" cy="812800"/>
          </a:xfrm>
        </p:grpSpPr>
        <p:sp>
          <p:nvSpPr>
            <p:cNvPr id="14" name="Freeform 14"/>
            <p:cNvSpPr/>
            <p:nvPr/>
          </p:nvSpPr>
          <p:spPr>
            <a:xfrm>
              <a:off x="0" y="0"/>
              <a:ext cx="349305" cy="812800"/>
            </a:xfrm>
            <a:custGeom>
              <a:avLst/>
              <a:gdLst/>
              <a:ahLst/>
              <a:cxnLst/>
              <a:rect l="l" t="t" r="r" b="b"/>
              <a:pathLst>
                <a:path w="349305" h="812800">
                  <a:moveTo>
                    <a:pt x="0" y="0"/>
                  </a:moveTo>
                  <a:lnTo>
                    <a:pt x="349305" y="0"/>
                  </a:lnTo>
                  <a:lnTo>
                    <a:pt x="349305" y="812800"/>
                  </a:lnTo>
                  <a:lnTo>
                    <a:pt x="0" y="812800"/>
                  </a:lnTo>
                  <a:close/>
                </a:path>
              </a:pathLst>
            </a:custGeom>
            <a:solidFill>
              <a:srgbClr val="FFFFFF"/>
            </a:solidFill>
            <a:ln cap="sq">
              <a:noFill/>
              <a:prstDash val="dash"/>
              <a:miter/>
            </a:ln>
          </p:spPr>
          <p:txBody>
            <a:bodyPr/>
            <a:lstStyle/>
            <a:p>
              <a:endParaRPr lang="zh-TW" altLang="en-US"/>
            </a:p>
          </p:txBody>
        </p:sp>
        <p:sp>
          <p:nvSpPr>
            <p:cNvPr id="15" name="TextBox 15"/>
            <p:cNvSpPr txBox="1"/>
            <p:nvPr/>
          </p:nvSpPr>
          <p:spPr>
            <a:xfrm>
              <a:off x="0" y="-95250"/>
              <a:ext cx="349305" cy="908050"/>
            </a:xfrm>
            <a:prstGeom prst="rect">
              <a:avLst/>
            </a:prstGeom>
          </p:spPr>
          <p:txBody>
            <a:bodyPr lIns="22515" tIns="22515" rIns="22515" bIns="22515" rtlCol="0" anchor="ctr"/>
            <a:lstStyle/>
            <a:p>
              <a:pPr algn="ctr">
                <a:lnSpc>
                  <a:spcPts val="3259"/>
                </a:lnSpc>
              </a:pPr>
              <a:endParaRPr/>
            </a:p>
          </p:txBody>
        </p:sp>
      </p:grpSp>
      <p:sp>
        <p:nvSpPr>
          <p:cNvPr id="16" name="AutoShape 16"/>
          <p:cNvSpPr/>
          <p:nvPr/>
        </p:nvSpPr>
        <p:spPr>
          <a:xfrm>
            <a:off x="4510596" y="4743838"/>
            <a:ext cx="0" cy="1366320"/>
          </a:xfrm>
          <a:prstGeom prst="line">
            <a:avLst/>
          </a:prstGeom>
          <a:ln w="19050" cap="flat">
            <a:solidFill>
              <a:srgbClr val="000000"/>
            </a:solidFill>
            <a:prstDash val="sysDash"/>
            <a:headEnd type="none" w="sm" len="sm"/>
            <a:tailEnd type="none" w="sm" len="sm"/>
          </a:ln>
        </p:spPr>
        <p:txBody>
          <a:bodyPr/>
          <a:lstStyle/>
          <a:p>
            <a:endParaRPr lang="zh-TW" altLang="en-US"/>
          </a:p>
        </p:txBody>
      </p:sp>
      <p:sp>
        <p:nvSpPr>
          <p:cNvPr id="17" name="AutoShape 17"/>
          <p:cNvSpPr/>
          <p:nvPr/>
        </p:nvSpPr>
        <p:spPr>
          <a:xfrm>
            <a:off x="5098399" y="4743838"/>
            <a:ext cx="0" cy="1366320"/>
          </a:xfrm>
          <a:prstGeom prst="line">
            <a:avLst/>
          </a:prstGeom>
          <a:ln w="19050" cap="flat">
            <a:solidFill>
              <a:srgbClr val="000000"/>
            </a:solidFill>
            <a:prstDash val="sysDash"/>
            <a:headEnd type="none" w="sm" len="sm"/>
            <a:tailEnd type="none" w="sm" len="sm"/>
          </a:ln>
        </p:spPr>
        <p:txBody>
          <a:bodyPr/>
          <a:lstStyle/>
          <a:p>
            <a:endParaRPr lang="zh-TW" altLang="en-US"/>
          </a:p>
        </p:txBody>
      </p:sp>
      <p:sp>
        <p:nvSpPr>
          <p:cNvPr id="18" name="Freeform 18"/>
          <p:cNvSpPr/>
          <p:nvPr/>
        </p:nvSpPr>
        <p:spPr>
          <a:xfrm rot="-5400000">
            <a:off x="4555811" y="5178312"/>
            <a:ext cx="497372" cy="497372"/>
          </a:xfrm>
          <a:custGeom>
            <a:avLst/>
            <a:gdLst/>
            <a:ahLst/>
            <a:cxnLst/>
            <a:rect l="l" t="t" r="r" b="b"/>
            <a:pathLst>
              <a:path w="497372" h="497372">
                <a:moveTo>
                  <a:pt x="0" y="0"/>
                </a:moveTo>
                <a:lnTo>
                  <a:pt x="497373" y="0"/>
                </a:lnTo>
                <a:lnTo>
                  <a:pt x="497373" y="497373"/>
                </a:lnTo>
                <a:lnTo>
                  <a:pt x="0" y="497373"/>
                </a:lnTo>
                <a:lnTo>
                  <a:pt x="0" y="0"/>
                </a:lnTo>
                <a:close/>
              </a:path>
            </a:pathLst>
          </a:custGeom>
          <a:blipFill>
            <a:blip r:embed="rId7"/>
            <a:stretch>
              <a:fillRect/>
            </a:stretch>
          </a:blipFill>
        </p:spPr>
        <p:txBody>
          <a:bodyPr/>
          <a:lstStyle/>
          <a:p>
            <a:endParaRPr lang="zh-TW" altLang="en-US"/>
          </a:p>
        </p:txBody>
      </p:sp>
      <p:grpSp>
        <p:nvGrpSpPr>
          <p:cNvPr id="19" name="Group 19"/>
          <p:cNvGrpSpPr/>
          <p:nvPr/>
        </p:nvGrpSpPr>
        <p:grpSpPr>
          <a:xfrm>
            <a:off x="7267552" y="4929874"/>
            <a:ext cx="1773974" cy="940072"/>
            <a:chOff x="0" y="0"/>
            <a:chExt cx="2365298" cy="1253429"/>
          </a:xfrm>
        </p:grpSpPr>
        <p:grpSp>
          <p:nvGrpSpPr>
            <p:cNvPr id="20" name="Group 20"/>
            <p:cNvGrpSpPr/>
            <p:nvPr/>
          </p:nvGrpSpPr>
          <p:grpSpPr>
            <a:xfrm>
              <a:off x="793668" y="782035"/>
              <a:ext cx="741197" cy="471394"/>
              <a:chOff x="0" y="0"/>
              <a:chExt cx="887251" cy="564282"/>
            </a:xfrm>
          </p:grpSpPr>
          <p:sp>
            <p:nvSpPr>
              <p:cNvPr id="21" name="Freeform 21"/>
              <p:cNvSpPr/>
              <p:nvPr/>
            </p:nvSpPr>
            <p:spPr>
              <a:xfrm>
                <a:off x="0" y="0"/>
                <a:ext cx="887251" cy="564282"/>
              </a:xfrm>
              <a:custGeom>
                <a:avLst/>
                <a:gdLst/>
                <a:ahLst/>
                <a:cxnLst/>
                <a:rect l="l" t="t" r="r" b="b"/>
                <a:pathLst>
                  <a:path w="887251" h="564282">
                    <a:moveTo>
                      <a:pt x="203200" y="0"/>
                    </a:moveTo>
                    <a:lnTo>
                      <a:pt x="684051" y="0"/>
                    </a:lnTo>
                    <a:lnTo>
                      <a:pt x="887251" y="564282"/>
                    </a:lnTo>
                    <a:lnTo>
                      <a:pt x="0" y="564282"/>
                    </a:lnTo>
                    <a:lnTo>
                      <a:pt x="203200" y="0"/>
                    </a:lnTo>
                    <a:close/>
                  </a:path>
                </a:pathLst>
              </a:custGeom>
              <a:solidFill>
                <a:srgbClr val="FFFFFF"/>
              </a:solidFill>
              <a:ln w="38100" cap="sq">
                <a:solidFill>
                  <a:srgbClr val="000000"/>
                </a:solidFill>
                <a:prstDash val="solid"/>
                <a:miter/>
              </a:ln>
            </p:spPr>
            <p:txBody>
              <a:bodyPr/>
              <a:lstStyle/>
              <a:p>
                <a:endParaRPr lang="zh-TW" altLang="en-US"/>
              </a:p>
            </p:txBody>
          </p:sp>
          <p:sp>
            <p:nvSpPr>
              <p:cNvPr id="22" name="TextBox 22"/>
              <p:cNvSpPr txBox="1"/>
              <p:nvPr/>
            </p:nvSpPr>
            <p:spPr>
              <a:xfrm>
                <a:off x="127000" y="-95250"/>
                <a:ext cx="633251" cy="659532"/>
              </a:xfrm>
              <a:prstGeom prst="rect">
                <a:avLst/>
              </a:prstGeom>
            </p:spPr>
            <p:txBody>
              <a:bodyPr lIns="34837" tIns="34837" rIns="34837" bIns="34837" rtlCol="0" anchor="ctr"/>
              <a:lstStyle/>
              <a:p>
                <a:pPr algn="ctr">
                  <a:lnSpc>
                    <a:spcPts val="3259"/>
                  </a:lnSpc>
                </a:pPr>
                <a:endParaRPr/>
              </a:p>
            </p:txBody>
          </p:sp>
        </p:grpSp>
        <p:grpSp>
          <p:nvGrpSpPr>
            <p:cNvPr id="23" name="Group 23"/>
            <p:cNvGrpSpPr/>
            <p:nvPr/>
          </p:nvGrpSpPr>
          <p:grpSpPr>
            <a:xfrm>
              <a:off x="1624101" y="0"/>
              <a:ext cx="741197" cy="471394"/>
              <a:chOff x="0" y="0"/>
              <a:chExt cx="887251" cy="564282"/>
            </a:xfrm>
          </p:grpSpPr>
          <p:sp>
            <p:nvSpPr>
              <p:cNvPr id="24" name="Freeform 24"/>
              <p:cNvSpPr/>
              <p:nvPr/>
            </p:nvSpPr>
            <p:spPr>
              <a:xfrm>
                <a:off x="0" y="0"/>
                <a:ext cx="887251" cy="564282"/>
              </a:xfrm>
              <a:custGeom>
                <a:avLst/>
                <a:gdLst/>
                <a:ahLst/>
                <a:cxnLst/>
                <a:rect l="l" t="t" r="r" b="b"/>
                <a:pathLst>
                  <a:path w="887251" h="564282">
                    <a:moveTo>
                      <a:pt x="203200" y="0"/>
                    </a:moveTo>
                    <a:lnTo>
                      <a:pt x="684051" y="0"/>
                    </a:lnTo>
                    <a:lnTo>
                      <a:pt x="887251" y="564282"/>
                    </a:lnTo>
                    <a:lnTo>
                      <a:pt x="0" y="564282"/>
                    </a:lnTo>
                    <a:lnTo>
                      <a:pt x="203200" y="0"/>
                    </a:lnTo>
                    <a:close/>
                  </a:path>
                </a:pathLst>
              </a:custGeom>
              <a:solidFill>
                <a:srgbClr val="1C00FF"/>
              </a:solidFill>
              <a:ln w="38100" cap="sq">
                <a:solidFill>
                  <a:srgbClr val="000000"/>
                </a:solidFill>
                <a:prstDash val="solid"/>
                <a:miter/>
              </a:ln>
            </p:spPr>
            <p:txBody>
              <a:bodyPr/>
              <a:lstStyle/>
              <a:p>
                <a:endParaRPr lang="zh-TW" altLang="en-US"/>
              </a:p>
            </p:txBody>
          </p:sp>
          <p:sp>
            <p:nvSpPr>
              <p:cNvPr id="25" name="TextBox 25"/>
              <p:cNvSpPr txBox="1"/>
              <p:nvPr/>
            </p:nvSpPr>
            <p:spPr>
              <a:xfrm>
                <a:off x="127000" y="-95250"/>
                <a:ext cx="633251" cy="659532"/>
              </a:xfrm>
              <a:prstGeom prst="rect">
                <a:avLst/>
              </a:prstGeom>
            </p:spPr>
            <p:txBody>
              <a:bodyPr lIns="34837" tIns="34837" rIns="34837" bIns="34837" rtlCol="0" anchor="ctr"/>
              <a:lstStyle/>
              <a:p>
                <a:pPr algn="ctr">
                  <a:lnSpc>
                    <a:spcPts val="3259"/>
                  </a:lnSpc>
                </a:pPr>
                <a:endParaRPr/>
              </a:p>
            </p:txBody>
          </p:sp>
        </p:grpSp>
        <p:grpSp>
          <p:nvGrpSpPr>
            <p:cNvPr id="26" name="Group 26"/>
            <p:cNvGrpSpPr/>
            <p:nvPr/>
          </p:nvGrpSpPr>
          <p:grpSpPr>
            <a:xfrm>
              <a:off x="0" y="0"/>
              <a:ext cx="741197" cy="471394"/>
              <a:chOff x="0" y="0"/>
              <a:chExt cx="887251" cy="564282"/>
            </a:xfrm>
          </p:grpSpPr>
          <p:sp>
            <p:nvSpPr>
              <p:cNvPr id="27" name="Freeform 27"/>
              <p:cNvSpPr/>
              <p:nvPr/>
            </p:nvSpPr>
            <p:spPr>
              <a:xfrm>
                <a:off x="0" y="0"/>
                <a:ext cx="887251" cy="564282"/>
              </a:xfrm>
              <a:custGeom>
                <a:avLst/>
                <a:gdLst/>
                <a:ahLst/>
                <a:cxnLst/>
                <a:rect l="l" t="t" r="r" b="b"/>
                <a:pathLst>
                  <a:path w="887251" h="564282">
                    <a:moveTo>
                      <a:pt x="203200" y="0"/>
                    </a:moveTo>
                    <a:lnTo>
                      <a:pt x="684051" y="0"/>
                    </a:lnTo>
                    <a:lnTo>
                      <a:pt x="887251" y="564282"/>
                    </a:lnTo>
                    <a:lnTo>
                      <a:pt x="0" y="564282"/>
                    </a:lnTo>
                    <a:lnTo>
                      <a:pt x="203200" y="0"/>
                    </a:lnTo>
                    <a:close/>
                  </a:path>
                </a:pathLst>
              </a:custGeom>
              <a:solidFill>
                <a:srgbClr val="FF0000"/>
              </a:solidFill>
              <a:ln w="38100" cap="sq">
                <a:solidFill>
                  <a:srgbClr val="000000"/>
                </a:solidFill>
                <a:prstDash val="solid"/>
                <a:miter/>
              </a:ln>
            </p:spPr>
            <p:txBody>
              <a:bodyPr/>
              <a:lstStyle/>
              <a:p>
                <a:endParaRPr lang="zh-TW" altLang="en-US"/>
              </a:p>
            </p:txBody>
          </p:sp>
          <p:sp>
            <p:nvSpPr>
              <p:cNvPr id="28" name="TextBox 28"/>
              <p:cNvSpPr txBox="1"/>
              <p:nvPr/>
            </p:nvSpPr>
            <p:spPr>
              <a:xfrm>
                <a:off x="127000" y="-95250"/>
                <a:ext cx="633251" cy="659532"/>
              </a:xfrm>
              <a:prstGeom prst="rect">
                <a:avLst/>
              </a:prstGeom>
            </p:spPr>
            <p:txBody>
              <a:bodyPr lIns="34837" tIns="34837" rIns="34837" bIns="34837" rtlCol="0" anchor="ctr"/>
              <a:lstStyle/>
              <a:p>
                <a:pPr algn="ctr">
                  <a:lnSpc>
                    <a:spcPts val="3259"/>
                  </a:lnSpc>
                </a:pPr>
                <a:endParaRPr/>
              </a:p>
            </p:txBody>
          </p:sp>
        </p:grpSp>
        <p:grpSp>
          <p:nvGrpSpPr>
            <p:cNvPr id="29" name="Group 29"/>
            <p:cNvGrpSpPr/>
            <p:nvPr/>
          </p:nvGrpSpPr>
          <p:grpSpPr>
            <a:xfrm>
              <a:off x="793668" y="0"/>
              <a:ext cx="741197" cy="471394"/>
              <a:chOff x="0" y="0"/>
              <a:chExt cx="887251" cy="564282"/>
            </a:xfrm>
          </p:grpSpPr>
          <p:sp>
            <p:nvSpPr>
              <p:cNvPr id="30" name="Freeform 30"/>
              <p:cNvSpPr/>
              <p:nvPr/>
            </p:nvSpPr>
            <p:spPr>
              <a:xfrm>
                <a:off x="0" y="0"/>
                <a:ext cx="887251" cy="564282"/>
              </a:xfrm>
              <a:custGeom>
                <a:avLst/>
                <a:gdLst/>
                <a:ahLst/>
                <a:cxnLst/>
                <a:rect l="l" t="t" r="r" b="b"/>
                <a:pathLst>
                  <a:path w="887251" h="564282">
                    <a:moveTo>
                      <a:pt x="203200" y="0"/>
                    </a:moveTo>
                    <a:lnTo>
                      <a:pt x="684051" y="0"/>
                    </a:lnTo>
                    <a:lnTo>
                      <a:pt x="887251" y="564282"/>
                    </a:lnTo>
                    <a:lnTo>
                      <a:pt x="0" y="564282"/>
                    </a:lnTo>
                    <a:lnTo>
                      <a:pt x="203200" y="0"/>
                    </a:lnTo>
                    <a:close/>
                  </a:path>
                </a:pathLst>
              </a:custGeom>
              <a:solidFill>
                <a:srgbClr val="2BFF00"/>
              </a:solidFill>
              <a:ln w="38100" cap="sq">
                <a:solidFill>
                  <a:srgbClr val="000000"/>
                </a:solidFill>
                <a:prstDash val="solid"/>
                <a:miter/>
              </a:ln>
            </p:spPr>
            <p:txBody>
              <a:bodyPr/>
              <a:lstStyle/>
              <a:p>
                <a:endParaRPr lang="zh-TW" altLang="en-US"/>
              </a:p>
            </p:txBody>
          </p:sp>
          <p:sp>
            <p:nvSpPr>
              <p:cNvPr id="31" name="TextBox 31"/>
              <p:cNvSpPr txBox="1"/>
              <p:nvPr/>
            </p:nvSpPr>
            <p:spPr>
              <a:xfrm>
                <a:off x="127000" y="-95250"/>
                <a:ext cx="633251" cy="659532"/>
              </a:xfrm>
              <a:prstGeom prst="rect">
                <a:avLst/>
              </a:prstGeom>
            </p:spPr>
            <p:txBody>
              <a:bodyPr lIns="34837" tIns="34837" rIns="34837" bIns="34837" rtlCol="0" anchor="ctr"/>
              <a:lstStyle/>
              <a:p>
                <a:pPr algn="ctr">
                  <a:lnSpc>
                    <a:spcPts val="3259"/>
                  </a:lnSpc>
                </a:pPr>
                <a:endParaRPr/>
              </a:p>
            </p:txBody>
          </p:sp>
        </p:grpSp>
        <p:sp>
          <p:nvSpPr>
            <p:cNvPr id="32" name="AutoShape 32"/>
            <p:cNvSpPr/>
            <p:nvPr/>
          </p:nvSpPr>
          <p:spPr>
            <a:xfrm flipH="1" flipV="1">
              <a:off x="370598" y="471394"/>
              <a:ext cx="681037" cy="310642"/>
            </a:xfrm>
            <a:prstGeom prst="line">
              <a:avLst/>
            </a:prstGeom>
            <a:ln w="9168" cap="flat">
              <a:solidFill>
                <a:srgbClr val="000000"/>
              </a:solidFill>
              <a:prstDash val="solid"/>
              <a:headEnd type="none" w="sm" len="sm"/>
              <a:tailEnd type="arrow" w="med" len="sm"/>
            </a:ln>
          </p:spPr>
          <p:txBody>
            <a:bodyPr/>
            <a:lstStyle/>
            <a:p>
              <a:endParaRPr lang="zh-TW" altLang="en-US"/>
            </a:p>
          </p:txBody>
        </p:sp>
        <p:sp>
          <p:nvSpPr>
            <p:cNvPr id="33" name="AutoShape 33"/>
            <p:cNvSpPr/>
            <p:nvPr/>
          </p:nvSpPr>
          <p:spPr>
            <a:xfrm flipV="1">
              <a:off x="1265098" y="471394"/>
              <a:ext cx="729602" cy="310642"/>
            </a:xfrm>
            <a:prstGeom prst="line">
              <a:avLst/>
            </a:prstGeom>
            <a:ln w="9168" cap="flat">
              <a:solidFill>
                <a:srgbClr val="000000"/>
              </a:solidFill>
              <a:prstDash val="solid"/>
              <a:headEnd type="none" w="sm" len="sm"/>
              <a:tailEnd type="arrow" w="med" len="sm"/>
            </a:ln>
          </p:spPr>
          <p:txBody>
            <a:bodyPr/>
            <a:lstStyle/>
            <a:p>
              <a:endParaRPr lang="zh-TW" altLang="en-US"/>
            </a:p>
          </p:txBody>
        </p:sp>
        <p:sp>
          <p:nvSpPr>
            <p:cNvPr id="34" name="AutoShape 34"/>
            <p:cNvSpPr/>
            <p:nvPr/>
          </p:nvSpPr>
          <p:spPr>
            <a:xfrm flipV="1">
              <a:off x="1164267" y="471394"/>
              <a:ext cx="0" cy="310642"/>
            </a:xfrm>
            <a:prstGeom prst="line">
              <a:avLst/>
            </a:prstGeom>
            <a:ln w="9168" cap="flat">
              <a:solidFill>
                <a:srgbClr val="000000"/>
              </a:solidFill>
              <a:prstDash val="solid"/>
              <a:headEnd type="none" w="sm" len="sm"/>
              <a:tailEnd type="arrow" w="med" len="sm"/>
            </a:ln>
          </p:spPr>
          <p:txBody>
            <a:bodyPr/>
            <a:lstStyle/>
            <a:p>
              <a:endParaRPr lang="zh-TW" altLang="en-US"/>
            </a:p>
          </p:txBody>
        </p:sp>
      </p:grpSp>
      <p:sp>
        <p:nvSpPr>
          <p:cNvPr id="35" name="AutoShape 35"/>
          <p:cNvSpPr/>
          <p:nvPr/>
        </p:nvSpPr>
        <p:spPr>
          <a:xfrm flipV="1">
            <a:off x="5561352" y="8836539"/>
            <a:ext cx="1767855" cy="21249"/>
          </a:xfrm>
          <a:prstGeom prst="line">
            <a:avLst/>
          </a:prstGeom>
          <a:ln w="57150" cap="rnd">
            <a:solidFill>
              <a:srgbClr val="FF914D"/>
            </a:solidFill>
            <a:prstDash val="solid"/>
            <a:headEnd type="oval" w="lg" len="lg"/>
            <a:tailEnd type="triangle" w="lg" len="med"/>
          </a:ln>
        </p:spPr>
        <p:txBody>
          <a:bodyPr/>
          <a:lstStyle/>
          <a:p>
            <a:endParaRPr lang="zh-TW" altLang="en-US"/>
          </a:p>
        </p:txBody>
      </p:sp>
      <p:sp>
        <p:nvSpPr>
          <p:cNvPr id="36" name="AutoShape 36"/>
          <p:cNvSpPr/>
          <p:nvPr/>
        </p:nvSpPr>
        <p:spPr>
          <a:xfrm>
            <a:off x="2178766" y="8857789"/>
            <a:ext cx="1722513" cy="0"/>
          </a:xfrm>
          <a:prstGeom prst="line">
            <a:avLst/>
          </a:prstGeom>
          <a:ln w="57150" cap="rnd">
            <a:solidFill>
              <a:srgbClr val="FF914D"/>
            </a:solidFill>
            <a:prstDash val="solid"/>
            <a:headEnd type="oval" w="lg" len="lg"/>
            <a:tailEnd type="triangle" w="lg" len="med"/>
          </a:ln>
        </p:spPr>
        <p:txBody>
          <a:bodyPr/>
          <a:lstStyle/>
          <a:p>
            <a:endParaRPr lang="zh-TW" altLang="en-US"/>
          </a:p>
        </p:txBody>
      </p:sp>
      <p:sp>
        <p:nvSpPr>
          <p:cNvPr id="37" name="Freeform 37"/>
          <p:cNvSpPr/>
          <p:nvPr/>
        </p:nvSpPr>
        <p:spPr>
          <a:xfrm>
            <a:off x="1003188" y="8269999"/>
            <a:ext cx="1175578" cy="1175578"/>
          </a:xfrm>
          <a:custGeom>
            <a:avLst/>
            <a:gdLst/>
            <a:ahLst/>
            <a:cxnLst/>
            <a:rect l="l" t="t" r="r" b="b"/>
            <a:pathLst>
              <a:path w="1175578" h="1175578">
                <a:moveTo>
                  <a:pt x="0" y="0"/>
                </a:moveTo>
                <a:lnTo>
                  <a:pt x="1175578" y="0"/>
                </a:lnTo>
                <a:lnTo>
                  <a:pt x="1175578" y="1175579"/>
                </a:lnTo>
                <a:lnTo>
                  <a:pt x="0" y="1175579"/>
                </a:lnTo>
                <a:lnTo>
                  <a:pt x="0" y="0"/>
                </a:lnTo>
                <a:close/>
              </a:path>
            </a:pathLst>
          </a:custGeom>
          <a:blipFill>
            <a:blip r:embed="rId6"/>
            <a:stretch>
              <a:fillRect/>
            </a:stretch>
          </a:blipFill>
        </p:spPr>
        <p:txBody>
          <a:bodyPr/>
          <a:lstStyle/>
          <a:p>
            <a:endParaRPr lang="zh-TW" altLang="en-US"/>
          </a:p>
        </p:txBody>
      </p:sp>
      <p:grpSp>
        <p:nvGrpSpPr>
          <p:cNvPr id="38" name="Group 38"/>
          <p:cNvGrpSpPr/>
          <p:nvPr/>
        </p:nvGrpSpPr>
        <p:grpSpPr>
          <a:xfrm>
            <a:off x="3901279" y="8174628"/>
            <a:ext cx="1660073" cy="1367760"/>
            <a:chOff x="0" y="0"/>
            <a:chExt cx="2213430" cy="1823680"/>
          </a:xfrm>
        </p:grpSpPr>
        <p:grpSp>
          <p:nvGrpSpPr>
            <p:cNvPr id="39" name="Group 39"/>
            <p:cNvGrpSpPr/>
            <p:nvPr/>
          </p:nvGrpSpPr>
          <p:grpSpPr>
            <a:xfrm>
              <a:off x="0" y="960"/>
              <a:ext cx="2213430" cy="1821761"/>
              <a:chOff x="0" y="0"/>
              <a:chExt cx="986508" cy="811944"/>
            </a:xfrm>
          </p:grpSpPr>
          <p:sp>
            <p:nvSpPr>
              <p:cNvPr id="40" name="Freeform 40"/>
              <p:cNvSpPr/>
              <p:nvPr/>
            </p:nvSpPr>
            <p:spPr>
              <a:xfrm>
                <a:off x="0" y="0"/>
                <a:ext cx="986508" cy="811944"/>
              </a:xfrm>
              <a:custGeom>
                <a:avLst/>
                <a:gdLst/>
                <a:ahLst/>
                <a:cxnLst/>
                <a:rect l="l" t="t" r="r" b="b"/>
                <a:pathLst>
                  <a:path w="986508" h="811944">
                    <a:moveTo>
                      <a:pt x="69954" y="0"/>
                    </a:moveTo>
                    <a:lnTo>
                      <a:pt x="916554" y="0"/>
                    </a:lnTo>
                    <a:cubicBezTo>
                      <a:pt x="935107" y="0"/>
                      <a:pt x="952900" y="7370"/>
                      <a:pt x="966019" y="20489"/>
                    </a:cubicBezTo>
                    <a:cubicBezTo>
                      <a:pt x="979138" y="33608"/>
                      <a:pt x="986508" y="51401"/>
                      <a:pt x="986508" y="69954"/>
                    </a:cubicBezTo>
                    <a:lnTo>
                      <a:pt x="986508" y="741990"/>
                    </a:lnTo>
                    <a:cubicBezTo>
                      <a:pt x="986508" y="760543"/>
                      <a:pt x="979138" y="778336"/>
                      <a:pt x="966019" y="791455"/>
                    </a:cubicBezTo>
                    <a:cubicBezTo>
                      <a:pt x="952900" y="804574"/>
                      <a:pt x="935107" y="811944"/>
                      <a:pt x="916554" y="811944"/>
                    </a:cubicBezTo>
                    <a:lnTo>
                      <a:pt x="69954" y="811944"/>
                    </a:lnTo>
                    <a:cubicBezTo>
                      <a:pt x="51401" y="811944"/>
                      <a:pt x="33608" y="804574"/>
                      <a:pt x="20489" y="791455"/>
                    </a:cubicBezTo>
                    <a:cubicBezTo>
                      <a:pt x="7370" y="778336"/>
                      <a:pt x="0" y="760543"/>
                      <a:pt x="0" y="741990"/>
                    </a:cubicBezTo>
                    <a:lnTo>
                      <a:pt x="0" y="69954"/>
                    </a:lnTo>
                    <a:cubicBezTo>
                      <a:pt x="0" y="51401"/>
                      <a:pt x="7370" y="33608"/>
                      <a:pt x="20489" y="20489"/>
                    </a:cubicBezTo>
                    <a:cubicBezTo>
                      <a:pt x="33608" y="7370"/>
                      <a:pt x="51401" y="0"/>
                      <a:pt x="69954" y="0"/>
                    </a:cubicBezTo>
                    <a:close/>
                  </a:path>
                </a:pathLst>
              </a:custGeom>
              <a:gradFill rotWithShape="1">
                <a:gsLst>
                  <a:gs pos="0">
                    <a:srgbClr val="FFFFFF">
                      <a:alpha val="100000"/>
                    </a:srgbClr>
                  </a:gs>
                  <a:gs pos="50000">
                    <a:srgbClr val="AB9E9E">
                      <a:alpha val="100000"/>
                    </a:srgbClr>
                  </a:gs>
                  <a:gs pos="100000">
                    <a:srgbClr val="747474">
                      <a:alpha val="100000"/>
                    </a:srgbClr>
                  </a:gs>
                </a:gsLst>
                <a:path path="circle">
                  <a:fillToRect l="50000" t="50000" r="50000" b="50000"/>
                </a:path>
              </a:gradFill>
            </p:spPr>
            <p:txBody>
              <a:bodyPr/>
              <a:lstStyle/>
              <a:p>
                <a:endParaRPr lang="zh-TW" altLang="en-US"/>
              </a:p>
            </p:txBody>
          </p:sp>
          <p:sp>
            <p:nvSpPr>
              <p:cNvPr id="41" name="TextBox 41"/>
              <p:cNvSpPr txBox="1"/>
              <p:nvPr/>
            </p:nvSpPr>
            <p:spPr>
              <a:xfrm>
                <a:off x="0" y="-95250"/>
                <a:ext cx="986508" cy="907194"/>
              </a:xfrm>
              <a:prstGeom prst="rect">
                <a:avLst/>
              </a:prstGeom>
            </p:spPr>
            <p:txBody>
              <a:bodyPr lIns="22515" tIns="22515" rIns="22515" bIns="22515" rtlCol="0" anchor="ctr"/>
              <a:lstStyle/>
              <a:p>
                <a:pPr algn="ctr">
                  <a:lnSpc>
                    <a:spcPts val="3259"/>
                  </a:lnSpc>
                </a:pPr>
                <a:endParaRPr/>
              </a:p>
            </p:txBody>
          </p:sp>
        </p:grpSp>
        <p:grpSp>
          <p:nvGrpSpPr>
            <p:cNvPr id="42" name="Group 42"/>
            <p:cNvGrpSpPr/>
            <p:nvPr/>
          </p:nvGrpSpPr>
          <p:grpSpPr>
            <a:xfrm>
              <a:off x="480842" y="0"/>
              <a:ext cx="783737" cy="1823680"/>
              <a:chOff x="0" y="0"/>
              <a:chExt cx="349305" cy="812800"/>
            </a:xfrm>
          </p:grpSpPr>
          <p:sp>
            <p:nvSpPr>
              <p:cNvPr id="43" name="Freeform 43"/>
              <p:cNvSpPr/>
              <p:nvPr/>
            </p:nvSpPr>
            <p:spPr>
              <a:xfrm>
                <a:off x="0" y="0"/>
                <a:ext cx="349305" cy="812800"/>
              </a:xfrm>
              <a:custGeom>
                <a:avLst/>
                <a:gdLst/>
                <a:ahLst/>
                <a:cxnLst/>
                <a:rect l="l" t="t" r="r" b="b"/>
                <a:pathLst>
                  <a:path w="349305" h="812800">
                    <a:moveTo>
                      <a:pt x="0" y="0"/>
                    </a:moveTo>
                    <a:lnTo>
                      <a:pt x="349305" y="0"/>
                    </a:lnTo>
                    <a:lnTo>
                      <a:pt x="349305" y="812800"/>
                    </a:lnTo>
                    <a:lnTo>
                      <a:pt x="0" y="812800"/>
                    </a:lnTo>
                    <a:close/>
                  </a:path>
                </a:pathLst>
              </a:custGeom>
              <a:solidFill>
                <a:srgbClr val="FFFFFF"/>
              </a:solidFill>
              <a:ln cap="sq">
                <a:noFill/>
                <a:prstDash val="dash"/>
                <a:miter/>
              </a:ln>
            </p:spPr>
            <p:txBody>
              <a:bodyPr/>
              <a:lstStyle/>
              <a:p>
                <a:endParaRPr lang="zh-TW" altLang="en-US"/>
              </a:p>
            </p:txBody>
          </p:sp>
          <p:sp>
            <p:nvSpPr>
              <p:cNvPr id="44" name="TextBox 44"/>
              <p:cNvSpPr txBox="1"/>
              <p:nvPr/>
            </p:nvSpPr>
            <p:spPr>
              <a:xfrm>
                <a:off x="0" y="-95250"/>
                <a:ext cx="349305" cy="908050"/>
              </a:xfrm>
              <a:prstGeom prst="rect">
                <a:avLst/>
              </a:prstGeom>
            </p:spPr>
            <p:txBody>
              <a:bodyPr lIns="22515" tIns="22515" rIns="22515" bIns="22515" rtlCol="0" anchor="ctr"/>
              <a:lstStyle/>
              <a:p>
                <a:pPr algn="ctr">
                  <a:lnSpc>
                    <a:spcPts val="3259"/>
                  </a:lnSpc>
                </a:pPr>
                <a:endParaRPr/>
              </a:p>
            </p:txBody>
          </p:sp>
        </p:grpSp>
        <p:sp>
          <p:nvSpPr>
            <p:cNvPr id="45" name="AutoShape 45"/>
            <p:cNvSpPr/>
            <p:nvPr/>
          </p:nvSpPr>
          <p:spPr>
            <a:xfrm>
              <a:off x="480842" y="1920"/>
              <a:ext cx="0" cy="1821761"/>
            </a:xfrm>
            <a:prstGeom prst="line">
              <a:avLst/>
            </a:prstGeom>
            <a:ln w="25400" cap="flat">
              <a:solidFill>
                <a:srgbClr val="000000"/>
              </a:solidFill>
              <a:prstDash val="sysDash"/>
              <a:headEnd type="none" w="sm" len="sm"/>
              <a:tailEnd type="none" w="sm" len="sm"/>
            </a:ln>
          </p:spPr>
          <p:txBody>
            <a:bodyPr/>
            <a:lstStyle/>
            <a:p>
              <a:endParaRPr lang="zh-TW" altLang="en-US"/>
            </a:p>
          </p:txBody>
        </p:sp>
        <p:sp>
          <p:nvSpPr>
            <p:cNvPr id="46" name="AutoShape 46"/>
            <p:cNvSpPr/>
            <p:nvPr/>
          </p:nvSpPr>
          <p:spPr>
            <a:xfrm>
              <a:off x="1264578" y="1920"/>
              <a:ext cx="0" cy="1821761"/>
            </a:xfrm>
            <a:prstGeom prst="line">
              <a:avLst/>
            </a:prstGeom>
            <a:ln w="25400" cap="flat">
              <a:solidFill>
                <a:srgbClr val="000000"/>
              </a:solidFill>
              <a:prstDash val="sysDash"/>
              <a:headEnd type="none" w="sm" len="sm"/>
              <a:tailEnd type="none" w="sm" len="sm"/>
            </a:ln>
          </p:spPr>
          <p:txBody>
            <a:bodyPr/>
            <a:lstStyle/>
            <a:p>
              <a:endParaRPr lang="zh-TW" altLang="en-US"/>
            </a:p>
          </p:txBody>
        </p:sp>
        <p:sp>
          <p:nvSpPr>
            <p:cNvPr id="47" name="Freeform 47"/>
            <p:cNvSpPr/>
            <p:nvPr/>
          </p:nvSpPr>
          <p:spPr>
            <a:xfrm rot="-5400000">
              <a:off x="541128" y="581218"/>
              <a:ext cx="663163" cy="663163"/>
            </a:xfrm>
            <a:custGeom>
              <a:avLst/>
              <a:gdLst/>
              <a:ahLst/>
              <a:cxnLst/>
              <a:rect l="l" t="t" r="r" b="b"/>
              <a:pathLst>
                <a:path w="663163" h="663163">
                  <a:moveTo>
                    <a:pt x="0" y="0"/>
                  </a:moveTo>
                  <a:lnTo>
                    <a:pt x="663164" y="0"/>
                  </a:lnTo>
                  <a:lnTo>
                    <a:pt x="663164" y="663164"/>
                  </a:lnTo>
                  <a:lnTo>
                    <a:pt x="0" y="663164"/>
                  </a:lnTo>
                  <a:lnTo>
                    <a:pt x="0" y="0"/>
                  </a:lnTo>
                  <a:close/>
                </a:path>
              </a:pathLst>
            </a:custGeom>
            <a:blipFill>
              <a:blip r:embed="rId7"/>
              <a:stretch>
                <a:fillRect/>
              </a:stretch>
            </a:blipFill>
          </p:spPr>
          <p:txBody>
            <a:bodyPr/>
            <a:lstStyle/>
            <a:p>
              <a:endParaRPr lang="zh-TW" altLang="en-US"/>
            </a:p>
          </p:txBody>
        </p:sp>
      </p:grpSp>
      <p:grpSp>
        <p:nvGrpSpPr>
          <p:cNvPr id="48" name="Group 48"/>
          <p:cNvGrpSpPr/>
          <p:nvPr/>
        </p:nvGrpSpPr>
        <p:grpSpPr>
          <a:xfrm>
            <a:off x="7329206" y="8366503"/>
            <a:ext cx="1773974" cy="940072"/>
            <a:chOff x="0" y="0"/>
            <a:chExt cx="2365298" cy="1253429"/>
          </a:xfrm>
        </p:grpSpPr>
        <p:grpSp>
          <p:nvGrpSpPr>
            <p:cNvPr id="49" name="Group 49"/>
            <p:cNvGrpSpPr/>
            <p:nvPr/>
          </p:nvGrpSpPr>
          <p:grpSpPr>
            <a:xfrm>
              <a:off x="793668" y="782035"/>
              <a:ext cx="741197" cy="471394"/>
              <a:chOff x="0" y="0"/>
              <a:chExt cx="887251" cy="564282"/>
            </a:xfrm>
          </p:grpSpPr>
          <p:sp>
            <p:nvSpPr>
              <p:cNvPr id="50" name="Freeform 50"/>
              <p:cNvSpPr/>
              <p:nvPr/>
            </p:nvSpPr>
            <p:spPr>
              <a:xfrm>
                <a:off x="0" y="0"/>
                <a:ext cx="887251" cy="564282"/>
              </a:xfrm>
              <a:custGeom>
                <a:avLst/>
                <a:gdLst/>
                <a:ahLst/>
                <a:cxnLst/>
                <a:rect l="l" t="t" r="r" b="b"/>
                <a:pathLst>
                  <a:path w="887251" h="564282">
                    <a:moveTo>
                      <a:pt x="203200" y="0"/>
                    </a:moveTo>
                    <a:lnTo>
                      <a:pt x="684051" y="0"/>
                    </a:lnTo>
                    <a:lnTo>
                      <a:pt x="887251" y="564282"/>
                    </a:lnTo>
                    <a:lnTo>
                      <a:pt x="0" y="564282"/>
                    </a:lnTo>
                    <a:lnTo>
                      <a:pt x="203200" y="0"/>
                    </a:lnTo>
                    <a:close/>
                  </a:path>
                </a:pathLst>
              </a:custGeom>
              <a:solidFill>
                <a:srgbClr val="FFFFFF"/>
              </a:solidFill>
              <a:ln w="38100" cap="sq">
                <a:solidFill>
                  <a:srgbClr val="000000"/>
                </a:solidFill>
                <a:prstDash val="solid"/>
                <a:miter/>
              </a:ln>
            </p:spPr>
            <p:txBody>
              <a:bodyPr/>
              <a:lstStyle/>
              <a:p>
                <a:endParaRPr lang="zh-TW" altLang="en-US"/>
              </a:p>
            </p:txBody>
          </p:sp>
          <p:sp>
            <p:nvSpPr>
              <p:cNvPr id="51" name="TextBox 51"/>
              <p:cNvSpPr txBox="1"/>
              <p:nvPr/>
            </p:nvSpPr>
            <p:spPr>
              <a:xfrm>
                <a:off x="127000" y="-95250"/>
                <a:ext cx="633251" cy="659532"/>
              </a:xfrm>
              <a:prstGeom prst="rect">
                <a:avLst/>
              </a:prstGeom>
            </p:spPr>
            <p:txBody>
              <a:bodyPr lIns="34837" tIns="34837" rIns="34837" bIns="34837" rtlCol="0" anchor="ctr"/>
              <a:lstStyle/>
              <a:p>
                <a:pPr algn="ctr">
                  <a:lnSpc>
                    <a:spcPts val="3259"/>
                  </a:lnSpc>
                </a:pPr>
                <a:endParaRPr/>
              </a:p>
            </p:txBody>
          </p:sp>
        </p:grpSp>
        <p:grpSp>
          <p:nvGrpSpPr>
            <p:cNvPr id="52" name="Group 52"/>
            <p:cNvGrpSpPr/>
            <p:nvPr/>
          </p:nvGrpSpPr>
          <p:grpSpPr>
            <a:xfrm>
              <a:off x="1624101" y="0"/>
              <a:ext cx="741197" cy="471394"/>
              <a:chOff x="0" y="0"/>
              <a:chExt cx="887251" cy="564282"/>
            </a:xfrm>
          </p:grpSpPr>
          <p:sp>
            <p:nvSpPr>
              <p:cNvPr id="53" name="Freeform 53"/>
              <p:cNvSpPr/>
              <p:nvPr/>
            </p:nvSpPr>
            <p:spPr>
              <a:xfrm>
                <a:off x="0" y="0"/>
                <a:ext cx="887251" cy="564282"/>
              </a:xfrm>
              <a:custGeom>
                <a:avLst/>
                <a:gdLst/>
                <a:ahLst/>
                <a:cxnLst/>
                <a:rect l="l" t="t" r="r" b="b"/>
                <a:pathLst>
                  <a:path w="887251" h="564282">
                    <a:moveTo>
                      <a:pt x="203200" y="0"/>
                    </a:moveTo>
                    <a:lnTo>
                      <a:pt x="684051" y="0"/>
                    </a:lnTo>
                    <a:lnTo>
                      <a:pt x="887251" y="564282"/>
                    </a:lnTo>
                    <a:lnTo>
                      <a:pt x="0" y="564282"/>
                    </a:lnTo>
                    <a:lnTo>
                      <a:pt x="203200" y="0"/>
                    </a:lnTo>
                    <a:close/>
                  </a:path>
                </a:pathLst>
              </a:custGeom>
              <a:solidFill>
                <a:srgbClr val="1C00FF"/>
              </a:solidFill>
              <a:ln w="38100" cap="sq">
                <a:solidFill>
                  <a:srgbClr val="000000"/>
                </a:solidFill>
                <a:prstDash val="solid"/>
                <a:miter/>
              </a:ln>
            </p:spPr>
            <p:txBody>
              <a:bodyPr/>
              <a:lstStyle/>
              <a:p>
                <a:endParaRPr lang="zh-TW" altLang="en-US"/>
              </a:p>
            </p:txBody>
          </p:sp>
          <p:sp>
            <p:nvSpPr>
              <p:cNvPr id="54" name="TextBox 54"/>
              <p:cNvSpPr txBox="1"/>
              <p:nvPr/>
            </p:nvSpPr>
            <p:spPr>
              <a:xfrm>
                <a:off x="127000" y="-95250"/>
                <a:ext cx="633251" cy="659532"/>
              </a:xfrm>
              <a:prstGeom prst="rect">
                <a:avLst/>
              </a:prstGeom>
            </p:spPr>
            <p:txBody>
              <a:bodyPr lIns="34837" tIns="34837" rIns="34837" bIns="34837" rtlCol="0" anchor="ctr"/>
              <a:lstStyle/>
              <a:p>
                <a:pPr algn="ctr">
                  <a:lnSpc>
                    <a:spcPts val="3259"/>
                  </a:lnSpc>
                </a:pPr>
                <a:endParaRPr/>
              </a:p>
            </p:txBody>
          </p:sp>
        </p:grpSp>
        <p:grpSp>
          <p:nvGrpSpPr>
            <p:cNvPr id="55" name="Group 55"/>
            <p:cNvGrpSpPr/>
            <p:nvPr/>
          </p:nvGrpSpPr>
          <p:grpSpPr>
            <a:xfrm>
              <a:off x="0" y="0"/>
              <a:ext cx="741197" cy="471394"/>
              <a:chOff x="0" y="0"/>
              <a:chExt cx="887251" cy="564282"/>
            </a:xfrm>
          </p:grpSpPr>
          <p:sp>
            <p:nvSpPr>
              <p:cNvPr id="56" name="Freeform 56"/>
              <p:cNvSpPr/>
              <p:nvPr/>
            </p:nvSpPr>
            <p:spPr>
              <a:xfrm>
                <a:off x="0" y="0"/>
                <a:ext cx="887251" cy="564282"/>
              </a:xfrm>
              <a:custGeom>
                <a:avLst/>
                <a:gdLst/>
                <a:ahLst/>
                <a:cxnLst/>
                <a:rect l="l" t="t" r="r" b="b"/>
                <a:pathLst>
                  <a:path w="887251" h="564282">
                    <a:moveTo>
                      <a:pt x="203200" y="0"/>
                    </a:moveTo>
                    <a:lnTo>
                      <a:pt x="684051" y="0"/>
                    </a:lnTo>
                    <a:lnTo>
                      <a:pt x="887251" y="564282"/>
                    </a:lnTo>
                    <a:lnTo>
                      <a:pt x="0" y="564282"/>
                    </a:lnTo>
                    <a:lnTo>
                      <a:pt x="203200" y="0"/>
                    </a:lnTo>
                    <a:close/>
                  </a:path>
                </a:pathLst>
              </a:custGeom>
              <a:solidFill>
                <a:srgbClr val="FF0000"/>
              </a:solidFill>
              <a:ln w="38100" cap="sq">
                <a:solidFill>
                  <a:srgbClr val="000000"/>
                </a:solidFill>
                <a:prstDash val="solid"/>
                <a:miter/>
              </a:ln>
            </p:spPr>
            <p:txBody>
              <a:bodyPr/>
              <a:lstStyle/>
              <a:p>
                <a:endParaRPr lang="zh-TW" altLang="en-US"/>
              </a:p>
            </p:txBody>
          </p:sp>
          <p:sp>
            <p:nvSpPr>
              <p:cNvPr id="57" name="TextBox 57"/>
              <p:cNvSpPr txBox="1"/>
              <p:nvPr/>
            </p:nvSpPr>
            <p:spPr>
              <a:xfrm>
                <a:off x="127000" y="-95250"/>
                <a:ext cx="633251" cy="659532"/>
              </a:xfrm>
              <a:prstGeom prst="rect">
                <a:avLst/>
              </a:prstGeom>
            </p:spPr>
            <p:txBody>
              <a:bodyPr lIns="34837" tIns="34837" rIns="34837" bIns="34837" rtlCol="0" anchor="ctr"/>
              <a:lstStyle/>
              <a:p>
                <a:pPr algn="ctr">
                  <a:lnSpc>
                    <a:spcPts val="3259"/>
                  </a:lnSpc>
                </a:pPr>
                <a:endParaRPr/>
              </a:p>
            </p:txBody>
          </p:sp>
        </p:grpSp>
        <p:grpSp>
          <p:nvGrpSpPr>
            <p:cNvPr id="58" name="Group 58"/>
            <p:cNvGrpSpPr/>
            <p:nvPr/>
          </p:nvGrpSpPr>
          <p:grpSpPr>
            <a:xfrm>
              <a:off x="793668" y="0"/>
              <a:ext cx="741197" cy="471394"/>
              <a:chOff x="0" y="0"/>
              <a:chExt cx="887251" cy="564282"/>
            </a:xfrm>
          </p:grpSpPr>
          <p:sp>
            <p:nvSpPr>
              <p:cNvPr id="59" name="Freeform 59"/>
              <p:cNvSpPr/>
              <p:nvPr/>
            </p:nvSpPr>
            <p:spPr>
              <a:xfrm>
                <a:off x="0" y="0"/>
                <a:ext cx="887251" cy="564282"/>
              </a:xfrm>
              <a:custGeom>
                <a:avLst/>
                <a:gdLst/>
                <a:ahLst/>
                <a:cxnLst/>
                <a:rect l="l" t="t" r="r" b="b"/>
                <a:pathLst>
                  <a:path w="887251" h="564282">
                    <a:moveTo>
                      <a:pt x="203200" y="0"/>
                    </a:moveTo>
                    <a:lnTo>
                      <a:pt x="684051" y="0"/>
                    </a:lnTo>
                    <a:lnTo>
                      <a:pt x="887251" y="564282"/>
                    </a:lnTo>
                    <a:lnTo>
                      <a:pt x="0" y="564282"/>
                    </a:lnTo>
                    <a:lnTo>
                      <a:pt x="203200" y="0"/>
                    </a:lnTo>
                    <a:close/>
                  </a:path>
                </a:pathLst>
              </a:custGeom>
              <a:solidFill>
                <a:srgbClr val="2BFF00"/>
              </a:solidFill>
              <a:ln w="38100" cap="sq">
                <a:solidFill>
                  <a:srgbClr val="000000"/>
                </a:solidFill>
                <a:prstDash val="solid"/>
                <a:miter/>
              </a:ln>
            </p:spPr>
            <p:txBody>
              <a:bodyPr/>
              <a:lstStyle/>
              <a:p>
                <a:endParaRPr lang="zh-TW" altLang="en-US"/>
              </a:p>
            </p:txBody>
          </p:sp>
          <p:sp>
            <p:nvSpPr>
              <p:cNvPr id="60" name="TextBox 60"/>
              <p:cNvSpPr txBox="1"/>
              <p:nvPr/>
            </p:nvSpPr>
            <p:spPr>
              <a:xfrm>
                <a:off x="127000" y="-95250"/>
                <a:ext cx="633251" cy="659532"/>
              </a:xfrm>
              <a:prstGeom prst="rect">
                <a:avLst/>
              </a:prstGeom>
            </p:spPr>
            <p:txBody>
              <a:bodyPr lIns="34837" tIns="34837" rIns="34837" bIns="34837" rtlCol="0" anchor="ctr"/>
              <a:lstStyle/>
              <a:p>
                <a:pPr algn="ctr">
                  <a:lnSpc>
                    <a:spcPts val="3259"/>
                  </a:lnSpc>
                </a:pPr>
                <a:endParaRPr/>
              </a:p>
            </p:txBody>
          </p:sp>
        </p:grpSp>
        <p:sp>
          <p:nvSpPr>
            <p:cNvPr id="61" name="AutoShape 61"/>
            <p:cNvSpPr/>
            <p:nvPr/>
          </p:nvSpPr>
          <p:spPr>
            <a:xfrm flipH="1" flipV="1">
              <a:off x="370598" y="471394"/>
              <a:ext cx="681037" cy="310642"/>
            </a:xfrm>
            <a:prstGeom prst="line">
              <a:avLst/>
            </a:prstGeom>
            <a:ln w="9168" cap="flat">
              <a:solidFill>
                <a:srgbClr val="000000"/>
              </a:solidFill>
              <a:prstDash val="solid"/>
              <a:headEnd type="none" w="sm" len="sm"/>
              <a:tailEnd type="arrow" w="med" len="sm"/>
            </a:ln>
          </p:spPr>
          <p:txBody>
            <a:bodyPr/>
            <a:lstStyle/>
            <a:p>
              <a:endParaRPr lang="zh-TW" altLang="en-US"/>
            </a:p>
          </p:txBody>
        </p:sp>
        <p:sp>
          <p:nvSpPr>
            <p:cNvPr id="62" name="AutoShape 62"/>
            <p:cNvSpPr/>
            <p:nvPr/>
          </p:nvSpPr>
          <p:spPr>
            <a:xfrm flipV="1">
              <a:off x="1265098" y="471394"/>
              <a:ext cx="729602" cy="310642"/>
            </a:xfrm>
            <a:prstGeom prst="line">
              <a:avLst/>
            </a:prstGeom>
            <a:ln w="9168" cap="flat">
              <a:solidFill>
                <a:srgbClr val="000000"/>
              </a:solidFill>
              <a:prstDash val="solid"/>
              <a:headEnd type="none" w="sm" len="sm"/>
              <a:tailEnd type="arrow" w="med" len="sm"/>
            </a:ln>
          </p:spPr>
          <p:txBody>
            <a:bodyPr/>
            <a:lstStyle/>
            <a:p>
              <a:endParaRPr lang="zh-TW" altLang="en-US"/>
            </a:p>
          </p:txBody>
        </p:sp>
        <p:sp>
          <p:nvSpPr>
            <p:cNvPr id="63" name="AutoShape 63"/>
            <p:cNvSpPr/>
            <p:nvPr/>
          </p:nvSpPr>
          <p:spPr>
            <a:xfrm flipV="1">
              <a:off x="1164267" y="471394"/>
              <a:ext cx="0" cy="310642"/>
            </a:xfrm>
            <a:prstGeom prst="line">
              <a:avLst/>
            </a:prstGeom>
            <a:ln w="9168" cap="flat">
              <a:solidFill>
                <a:srgbClr val="000000"/>
              </a:solidFill>
              <a:prstDash val="solid"/>
              <a:headEnd type="none" w="sm" len="sm"/>
              <a:tailEnd type="arrow" w="med" len="sm"/>
            </a:ln>
          </p:spPr>
          <p:txBody>
            <a:bodyPr/>
            <a:lstStyle/>
            <a:p>
              <a:endParaRPr lang="zh-TW" altLang="en-US"/>
            </a:p>
          </p:txBody>
        </p:sp>
      </p:grpSp>
      <p:sp>
        <p:nvSpPr>
          <p:cNvPr id="64" name="AutoShape 64"/>
          <p:cNvSpPr/>
          <p:nvPr/>
        </p:nvSpPr>
        <p:spPr>
          <a:xfrm>
            <a:off x="9041526" y="5399910"/>
            <a:ext cx="1498436" cy="470036"/>
          </a:xfrm>
          <a:prstGeom prst="line">
            <a:avLst/>
          </a:prstGeom>
          <a:ln w="66675" cap="rnd">
            <a:solidFill>
              <a:srgbClr val="FF914D"/>
            </a:solidFill>
            <a:prstDash val="solid"/>
            <a:headEnd type="oval" w="lg" len="lg"/>
            <a:tailEnd type="oval" w="lg" len="lg"/>
          </a:ln>
        </p:spPr>
        <p:txBody>
          <a:bodyPr/>
          <a:lstStyle/>
          <a:p>
            <a:endParaRPr lang="zh-TW" altLang="en-US"/>
          </a:p>
        </p:txBody>
      </p:sp>
      <p:sp>
        <p:nvSpPr>
          <p:cNvPr id="65" name="AutoShape 65"/>
          <p:cNvSpPr/>
          <p:nvPr/>
        </p:nvSpPr>
        <p:spPr>
          <a:xfrm flipV="1">
            <a:off x="9103180" y="8232473"/>
            <a:ext cx="1397700" cy="604066"/>
          </a:xfrm>
          <a:prstGeom prst="line">
            <a:avLst/>
          </a:prstGeom>
          <a:ln w="66675" cap="rnd">
            <a:solidFill>
              <a:srgbClr val="FF914D"/>
            </a:solidFill>
            <a:prstDash val="solid"/>
            <a:headEnd type="oval" w="lg" len="lg"/>
            <a:tailEnd type="oval" w="lg" len="lg"/>
          </a:ln>
        </p:spPr>
        <p:txBody>
          <a:bodyPr/>
          <a:lstStyle/>
          <a:p>
            <a:endParaRPr lang="zh-TW" altLang="en-US"/>
          </a:p>
        </p:txBody>
      </p:sp>
      <p:grpSp>
        <p:nvGrpSpPr>
          <p:cNvPr id="66" name="Group 66"/>
          <p:cNvGrpSpPr/>
          <p:nvPr/>
        </p:nvGrpSpPr>
        <p:grpSpPr>
          <a:xfrm>
            <a:off x="12555191" y="3159879"/>
            <a:ext cx="5280398" cy="1973746"/>
            <a:chOff x="0" y="0"/>
            <a:chExt cx="1390722" cy="519834"/>
          </a:xfrm>
        </p:grpSpPr>
        <p:sp>
          <p:nvSpPr>
            <p:cNvPr id="67" name="Freeform 67"/>
            <p:cNvSpPr/>
            <p:nvPr/>
          </p:nvSpPr>
          <p:spPr>
            <a:xfrm>
              <a:off x="0" y="0"/>
              <a:ext cx="1390722" cy="519834"/>
            </a:xfrm>
            <a:custGeom>
              <a:avLst/>
              <a:gdLst/>
              <a:ahLst/>
              <a:cxnLst/>
              <a:rect l="l" t="t" r="r" b="b"/>
              <a:pathLst>
                <a:path w="1390722" h="519834">
                  <a:moveTo>
                    <a:pt x="74774" y="0"/>
                  </a:moveTo>
                  <a:lnTo>
                    <a:pt x="1315948" y="0"/>
                  </a:lnTo>
                  <a:cubicBezTo>
                    <a:pt x="1357244" y="0"/>
                    <a:pt x="1390722" y="33478"/>
                    <a:pt x="1390722" y="74774"/>
                  </a:cubicBezTo>
                  <a:lnTo>
                    <a:pt x="1390722" y="445060"/>
                  </a:lnTo>
                  <a:cubicBezTo>
                    <a:pt x="1390722" y="486357"/>
                    <a:pt x="1357244" y="519834"/>
                    <a:pt x="1315948" y="519834"/>
                  </a:cubicBezTo>
                  <a:lnTo>
                    <a:pt x="74774" y="519834"/>
                  </a:lnTo>
                  <a:cubicBezTo>
                    <a:pt x="33478" y="519834"/>
                    <a:pt x="0" y="486357"/>
                    <a:pt x="0" y="445060"/>
                  </a:cubicBezTo>
                  <a:lnTo>
                    <a:pt x="0" y="74774"/>
                  </a:lnTo>
                  <a:cubicBezTo>
                    <a:pt x="0" y="33478"/>
                    <a:pt x="33478" y="0"/>
                    <a:pt x="74774" y="0"/>
                  </a:cubicBezTo>
                  <a:close/>
                </a:path>
              </a:pathLst>
            </a:custGeom>
            <a:solidFill>
              <a:srgbClr val="000000">
                <a:alpha val="0"/>
              </a:srgbClr>
            </a:solidFill>
            <a:ln w="66675" cap="rnd">
              <a:solidFill>
                <a:srgbClr val="FF914D"/>
              </a:solidFill>
              <a:prstDash val="solid"/>
              <a:round/>
            </a:ln>
          </p:spPr>
          <p:txBody>
            <a:bodyPr/>
            <a:lstStyle/>
            <a:p>
              <a:endParaRPr lang="zh-TW" altLang="en-US"/>
            </a:p>
          </p:txBody>
        </p:sp>
        <p:sp>
          <p:nvSpPr>
            <p:cNvPr id="68" name="TextBox 68"/>
            <p:cNvSpPr txBox="1"/>
            <p:nvPr/>
          </p:nvSpPr>
          <p:spPr>
            <a:xfrm>
              <a:off x="0" y="-95250"/>
              <a:ext cx="1390722" cy="615084"/>
            </a:xfrm>
            <a:prstGeom prst="rect">
              <a:avLst/>
            </a:prstGeom>
          </p:spPr>
          <p:txBody>
            <a:bodyPr lIns="50800" tIns="50800" rIns="50800" bIns="50800" rtlCol="0" anchor="ctr"/>
            <a:lstStyle/>
            <a:p>
              <a:pPr algn="ctr">
                <a:lnSpc>
                  <a:spcPts val="3259"/>
                </a:lnSpc>
              </a:pPr>
              <a:r>
                <a:rPr lang="en-US" sz="2328">
                  <a:solidFill>
                    <a:srgbClr val="000000"/>
                  </a:solidFill>
                  <a:ea typeface="王漢宗顏楷體"/>
                </a:rPr>
                <a:t>在融合過程利用拉普拉斯金字塔與遮罩</a:t>
              </a:r>
            </a:p>
            <a:p>
              <a:pPr algn="ctr">
                <a:lnSpc>
                  <a:spcPts val="3259"/>
                </a:lnSpc>
              </a:pPr>
              <a:r>
                <a:rPr lang="en-US" sz="2328">
                  <a:solidFill>
                    <a:srgbClr val="000000"/>
                  </a:solidFill>
                  <a:ea typeface="王漢宗顏楷體"/>
                </a:rPr>
                <a:t>針對每一層進行融合，</a:t>
              </a:r>
            </a:p>
            <a:p>
              <a:pPr algn="ctr">
                <a:lnSpc>
                  <a:spcPts val="3259"/>
                </a:lnSpc>
              </a:pPr>
              <a:r>
                <a:rPr lang="en-US" sz="2328">
                  <a:solidFill>
                    <a:srgbClr val="000000"/>
                  </a:solidFill>
                  <a:ea typeface="王漢宗顏楷體"/>
                </a:rPr>
                <a:t>使畫面的邊界融合得更加自然。</a:t>
              </a:r>
            </a:p>
          </p:txBody>
        </p:sp>
      </p:grpSp>
      <p:sp>
        <p:nvSpPr>
          <p:cNvPr id="69" name="AutoShape 69"/>
          <p:cNvSpPr/>
          <p:nvPr/>
        </p:nvSpPr>
        <p:spPr>
          <a:xfrm>
            <a:off x="14966798" y="7077588"/>
            <a:ext cx="1329875" cy="0"/>
          </a:xfrm>
          <a:prstGeom prst="line">
            <a:avLst/>
          </a:prstGeom>
          <a:ln w="66675" cap="rnd">
            <a:solidFill>
              <a:srgbClr val="FF914D"/>
            </a:solidFill>
            <a:prstDash val="solid"/>
            <a:headEnd type="oval" w="lg" len="lg"/>
            <a:tailEnd type="triangle" w="lg" len="med"/>
          </a:ln>
        </p:spPr>
        <p:txBody>
          <a:bodyPr/>
          <a:lstStyle/>
          <a:p>
            <a:endParaRPr lang="zh-TW" altLang="en-US"/>
          </a:p>
        </p:txBody>
      </p:sp>
      <p:sp>
        <p:nvSpPr>
          <p:cNvPr id="70" name="Freeform 70"/>
          <p:cNvSpPr/>
          <p:nvPr/>
        </p:nvSpPr>
        <p:spPr>
          <a:xfrm>
            <a:off x="16296674" y="6394704"/>
            <a:ext cx="1365769" cy="1365769"/>
          </a:xfrm>
          <a:custGeom>
            <a:avLst/>
            <a:gdLst/>
            <a:ahLst/>
            <a:cxnLst/>
            <a:rect l="l" t="t" r="r" b="b"/>
            <a:pathLst>
              <a:path w="1365769" h="1365769">
                <a:moveTo>
                  <a:pt x="0" y="0"/>
                </a:moveTo>
                <a:lnTo>
                  <a:pt x="1365768" y="0"/>
                </a:lnTo>
                <a:lnTo>
                  <a:pt x="1365768" y="1365769"/>
                </a:lnTo>
                <a:lnTo>
                  <a:pt x="0" y="1365769"/>
                </a:lnTo>
                <a:lnTo>
                  <a:pt x="0" y="0"/>
                </a:lnTo>
                <a:close/>
              </a:path>
            </a:pathLst>
          </a:custGeom>
          <a:blipFill>
            <a:blip r:embed="rId5"/>
            <a:stretch>
              <a:fillRect/>
            </a:stretch>
          </a:blipFill>
        </p:spPr>
        <p:txBody>
          <a:bodyPr/>
          <a:lstStyle/>
          <a:p>
            <a:endParaRPr lang="zh-TW" altLang="en-US"/>
          </a:p>
        </p:txBody>
      </p:sp>
      <p:sp>
        <p:nvSpPr>
          <p:cNvPr id="71" name="Freeform 71"/>
          <p:cNvSpPr/>
          <p:nvPr/>
        </p:nvSpPr>
        <p:spPr>
          <a:xfrm rot="-1662317">
            <a:off x="10984257" y="4646304"/>
            <a:ext cx="1569827" cy="709102"/>
          </a:xfrm>
          <a:custGeom>
            <a:avLst/>
            <a:gdLst/>
            <a:ahLst/>
            <a:cxnLst/>
            <a:rect l="l" t="t" r="r" b="b"/>
            <a:pathLst>
              <a:path w="1569827" h="709102">
                <a:moveTo>
                  <a:pt x="0" y="0"/>
                </a:moveTo>
                <a:lnTo>
                  <a:pt x="1569827" y="0"/>
                </a:lnTo>
                <a:lnTo>
                  <a:pt x="1569827" y="709102"/>
                </a:lnTo>
                <a:lnTo>
                  <a:pt x="0" y="709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2" name="TextBox 72"/>
          <p:cNvSpPr txBox="1"/>
          <p:nvPr/>
        </p:nvSpPr>
        <p:spPr>
          <a:xfrm>
            <a:off x="5913678" y="6596369"/>
            <a:ext cx="3984552" cy="905287"/>
          </a:xfrm>
          <a:prstGeom prst="rect">
            <a:avLst/>
          </a:prstGeom>
        </p:spPr>
        <p:txBody>
          <a:bodyPr lIns="0" tIns="0" rIns="0" bIns="0" rtlCol="0" anchor="t">
            <a:spAutoFit/>
          </a:bodyPr>
          <a:lstStyle/>
          <a:p>
            <a:pPr algn="ctr">
              <a:lnSpc>
                <a:spcPts val="3639"/>
              </a:lnSpc>
            </a:pPr>
            <a:r>
              <a:rPr lang="en-US" sz="2599">
                <a:solidFill>
                  <a:srgbClr val="000000"/>
                </a:solidFill>
                <a:ea typeface="杨任东竹石体"/>
              </a:rPr>
              <a:t>將影像邊界分成三個頻帶</a:t>
            </a:r>
          </a:p>
          <a:p>
            <a:pPr algn="ctr">
              <a:lnSpc>
                <a:spcPts val="3639"/>
              </a:lnSpc>
              <a:spcBef>
                <a:spcPct val="0"/>
              </a:spcBef>
            </a:pPr>
            <a:r>
              <a:rPr lang="en-US" sz="2599">
                <a:solidFill>
                  <a:srgbClr val="000000"/>
                </a:solidFill>
                <a:latin typeface="杨任东竹石体"/>
                <a:ea typeface="杨任东竹石体"/>
              </a:rPr>
              <a:t>(R、G、B)</a:t>
            </a:r>
          </a:p>
        </p:txBody>
      </p:sp>
      <p:sp>
        <p:nvSpPr>
          <p:cNvPr id="73" name="TextBox 73"/>
          <p:cNvSpPr txBox="1"/>
          <p:nvPr/>
        </p:nvSpPr>
        <p:spPr>
          <a:xfrm>
            <a:off x="3258147" y="6824903"/>
            <a:ext cx="2325858" cy="448178"/>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ea typeface="杨任东竹石体"/>
              </a:rPr>
              <a:t>切分影像邊界</a:t>
            </a:r>
            <a:endParaRPr lang="en-US" sz="2599" dirty="0">
              <a:solidFill>
                <a:srgbClr val="000000"/>
              </a:solidFill>
              <a:ea typeface="杨任东竹石体"/>
            </a:endParaRPr>
          </a:p>
        </p:txBody>
      </p:sp>
      <p:sp>
        <p:nvSpPr>
          <p:cNvPr id="74" name="TextBox 74"/>
          <p:cNvSpPr txBox="1"/>
          <p:nvPr/>
        </p:nvSpPr>
        <p:spPr>
          <a:xfrm>
            <a:off x="-54909" y="6630487"/>
            <a:ext cx="2671294" cy="905246"/>
          </a:xfrm>
          <a:prstGeom prst="rect">
            <a:avLst/>
          </a:prstGeom>
        </p:spPr>
        <p:txBody>
          <a:bodyPr lIns="0" tIns="0" rIns="0" bIns="0" rtlCol="0" anchor="t">
            <a:spAutoFit/>
          </a:bodyPr>
          <a:lstStyle/>
          <a:p>
            <a:pPr algn="ctr">
              <a:lnSpc>
                <a:spcPts val="3639"/>
              </a:lnSpc>
            </a:pPr>
            <a:r>
              <a:rPr lang="en-US" sz="2599" dirty="0" err="1">
                <a:solidFill>
                  <a:srgbClr val="000000"/>
                </a:solidFill>
                <a:ea typeface="杨任东竹石体"/>
              </a:rPr>
              <a:t>攝影機</a:t>
            </a:r>
            <a:endParaRPr lang="en-US" sz="2599" dirty="0">
              <a:solidFill>
                <a:srgbClr val="000000"/>
              </a:solidFill>
              <a:ea typeface="杨任东竹石体"/>
            </a:endParaRPr>
          </a:p>
          <a:p>
            <a:pPr algn="ctr">
              <a:lnSpc>
                <a:spcPts val="3639"/>
              </a:lnSpc>
              <a:spcBef>
                <a:spcPct val="0"/>
              </a:spcBef>
            </a:pPr>
            <a:r>
              <a:rPr lang="en-US" sz="2599" dirty="0" err="1">
                <a:solidFill>
                  <a:srgbClr val="000000"/>
                </a:solidFill>
                <a:ea typeface="杨任东竹石体"/>
              </a:rPr>
              <a:t>原始畫面</a:t>
            </a:r>
            <a:endParaRPr lang="en-US" sz="2599" dirty="0">
              <a:solidFill>
                <a:srgbClr val="000000"/>
              </a:solidFill>
              <a:ea typeface="杨任东竹石体"/>
            </a:endParaRPr>
          </a:p>
        </p:txBody>
      </p:sp>
      <p:sp>
        <p:nvSpPr>
          <p:cNvPr id="75" name="TextBox 75"/>
          <p:cNvSpPr txBox="1"/>
          <p:nvPr/>
        </p:nvSpPr>
        <p:spPr>
          <a:xfrm>
            <a:off x="1148183" y="5047900"/>
            <a:ext cx="505350" cy="655956"/>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杨任东竹石体"/>
              </a:rPr>
              <a:t>1</a:t>
            </a:r>
          </a:p>
        </p:txBody>
      </p:sp>
      <p:sp>
        <p:nvSpPr>
          <p:cNvPr id="76" name="TextBox 76"/>
          <p:cNvSpPr txBox="1"/>
          <p:nvPr/>
        </p:nvSpPr>
        <p:spPr>
          <a:xfrm>
            <a:off x="1208491" y="8456450"/>
            <a:ext cx="505350" cy="655956"/>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latin typeface="杨任东竹石体"/>
              </a:rPr>
              <a:t>2</a:t>
            </a:r>
          </a:p>
        </p:txBody>
      </p:sp>
      <p:sp>
        <p:nvSpPr>
          <p:cNvPr id="77" name="TextBox 77"/>
          <p:cNvSpPr txBox="1"/>
          <p:nvPr/>
        </p:nvSpPr>
        <p:spPr>
          <a:xfrm>
            <a:off x="15477324" y="7784274"/>
            <a:ext cx="2810676" cy="448199"/>
          </a:xfrm>
          <a:prstGeom prst="rect">
            <a:avLst/>
          </a:prstGeom>
        </p:spPr>
        <p:txBody>
          <a:bodyPr lIns="0" tIns="0" rIns="0" bIns="0" rtlCol="0" anchor="t">
            <a:spAutoFit/>
          </a:bodyPr>
          <a:lstStyle/>
          <a:p>
            <a:pPr marL="0" lvl="0" indent="0" algn="ctr">
              <a:lnSpc>
                <a:spcPts val="3639"/>
              </a:lnSpc>
              <a:spcBef>
                <a:spcPct val="0"/>
              </a:spcBef>
            </a:pPr>
            <a:r>
              <a:rPr lang="en-US" sz="2599">
                <a:solidFill>
                  <a:srgbClr val="000000"/>
                </a:solidFill>
                <a:ea typeface="杨任东竹石体"/>
              </a:rPr>
              <a:t>即時影像融合</a:t>
            </a:r>
          </a:p>
        </p:txBody>
      </p:sp>
      <p:grpSp>
        <p:nvGrpSpPr>
          <p:cNvPr id="78" name="Group 78"/>
          <p:cNvGrpSpPr/>
          <p:nvPr/>
        </p:nvGrpSpPr>
        <p:grpSpPr>
          <a:xfrm>
            <a:off x="10342760" y="5779351"/>
            <a:ext cx="4624039" cy="2596474"/>
            <a:chOff x="0" y="0"/>
            <a:chExt cx="6165385" cy="3461966"/>
          </a:xfrm>
        </p:grpSpPr>
        <p:grpSp>
          <p:nvGrpSpPr>
            <p:cNvPr id="79" name="Group 79"/>
            <p:cNvGrpSpPr/>
            <p:nvPr/>
          </p:nvGrpSpPr>
          <p:grpSpPr>
            <a:xfrm>
              <a:off x="0" y="0"/>
              <a:ext cx="6165385" cy="3461966"/>
              <a:chOff x="0" y="0"/>
              <a:chExt cx="1217854" cy="683845"/>
            </a:xfrm>
          </p:grpSpPr>
          <p:sp>
            <p:nvSpPr>
              <p:cNvPr id="80" name="Freeform 80"/>
              <p:cNvSpPr/>
              <p:nvPr/>
            </p:nvSpPr>
            <p:spPr>
              <a:xfrm>
                <a:off x="0" y="0"/>
                <a:ext cx="1217854" cy="683845"/>
              </a:xfrm>
              <a:custGeom>
                <a:avLst/>
                <a:gdLst/>
                <a:ahLst/>
                <a:cxnLst/>
                <a:rect l="l" t="t" r="r" b="b"/>
                <a:pathLst>
                  <a:path w="1217854" h="683845">
                    <a:moveTo>
                      <a:pt x="85388" y="0"/>
                    </a:moveTo>
                    <a:lnTo>
                      <a:pt x="1132466" y="0"/>
                    </a:lnTo>
                    <a:cubicBezTo>
                      <a:pt x="1179624" y="0"/>
                      <a:pt x="1217854" y="38230"/>
                      <a:pt x="1217854" y="85388"/>
                    </a:cubicBezTo>
                    <a:lnTo>
                      <a:pt x="1217854" y="598457"/>
                    </a:lnTo>
                    <a:cubicBezTo>
                      <a:pt x="1217854" y="621103"/>
                      <a:pt x="1208858" y="642822"/>
                      <a:pt x="1192844" y="658835"/>
                    </a:cubicBezTo>
                    <a:cubicBezTo>
                      <a:pt x="1176831" y="674849"/>
                      <a:pt x="1155112" y="683845"/>
                      <a:pt x="1132466" y="683845"/>
                    </a:cubicBezTo>
                    <a:lnTo>
                      <a:pt x="85388" y="683845"/>
                    </a:lnTo>
                    <a:cubicBezTo>
                      <a:pt x="38230" y="683845"/>
                      <a:pt x="0" y="645616"/>
                      <a:pt x="0" y="598457"/>
                    </a:cubicBezTo>
                    <a:lnTo>
                      <a:pt x="0" y="85388"/>
                    </a:lnTo>
                    <a:cubicBezTo>
                      <a:pt x="0" y="38230"/>
                      <a:pt x="38230" y="0"/>
                      <a:pt x="85388" y="0"/>
                    </a:cubicBezTo>
                    <a:close/>
                  </a:path>
                </a:pathLst>
              </a:custGeom>
              <a:solidFill>
                <a:srgbClr val="000000">
                  <a:alpha val="0"/>
                </a:srgbClr>
              </a:solidFill>
              <a:ln w="66675" cap="rnd">
                <a:solidFill>
                  <a:srgbClr val="FF914D"/>
                </a:solidFill>
                <a:prstDash val="solid"/>
                <a:round/>
              </a:ln>
            </p:spPr>
            <p:txBody>
              <a:bodyPr/>
              <a:lstStyle/>
              <a:p>
                <a:endParaRPr lang="zh-TW" altLang="en-US"/>
              </a:p>
            </p:txBody>
          </p:sp>
          <p:sp>
            <p:nvSpPr>
              <p:cNvPr id="81" name="TextBox 81"/>
              <p:cNvSpPr txBox="1"/>
              <p:nvPr/>
            </p:nvSpPr>
            <p:spPr>
              <a:xfrm>
                <a:off x="0" y="-95250"/>
                <a:ext cx="1217854" cy="779095"/>
              </a:xfrm>
              <a:prstGeom prst="rect">
                <a:avLst/>
              </a:prstGeom>
            </p:spPr>
            <p:txBody>
              <a:bodyPr lIns="50800" tIns="50800" rIns="50800" bIns="50800" rtlCol="0" anchor="ctr"/>
              <a:lstStyle/>
              <a:p>
                <a:pPr marL="0" lvl="0" indent="0" algn="ctr">
                  <a:lnSpc>
                    <a:spcPts val="3259"/>
                  </a:lnSpc>
                  <a:spcBef>
                    <a:spcPct val="0"/>
                  </a:spcBef>
                </a:pPr>
                <a:endParaRPr/>
              </a:p>
            </p:txBody>
          </p:sp>
        </p:grpSp>
        <p:sp>
          <p:nvSpPr>
            <p:cNvPr id="82" name="Freeform 82"/>
            <p:cNvSpPr/>
            <p:nvPr/>
          </p:nvSpPr>
          <p:spPr>
            <a:xfrm>
              <a:off x="262937" y="43366"/>
              <a:ext cx="2875229" cy="2875229"/>
            </a:xfrm>
            <a:custGeom>
              <a:avLst/>
              <a:gdLst/>
              <a:ahLst/>
              <a:cxnLst/>
              <a:rect l="l" t="t" r="r" b="b"/>
              <a:pathLst>
                <a:path w="2875229" h="2875229">
                  <a:moveTo>
                    <a:pt x="0" y="0"/>
                  </a:moveTo>
                  <a:lnTo>
                    <a:pt x="2875229" y="0"/>
                  </a:lnTo>
                  <a:lnTo>
                    <a:pt x="2875229" y="2875229"/>
                  </a:lnTo>
                  <a:lnTo>
                    <a:pt x="0" y="2875229"/>
                  </a:lnTo>
                  <a:lnTo>
                    <a:pt x="0" y="0"/>
                  </a:lnTo>
                  <a:close/>
                </a:path>
              </a:pathLst>
            </a:custGeom>
            <a:blipFill>
              <a:blip r:embed="rId10"/>
              <a:stretch>
                <a:fillRect/>
              </a:stretch>
            </a:blipFill>
          </p:spPr>
          <p:txBody>
            <a:bodyPr/>
            <a:lstStyle/>
            <a:p>
              <a:endParaRPr lang="zh-TW" altLang="en-US"/>
            </a:p>
          </p:txBody>
        </p:sp>
        <p:sp>
          <p:nvSpPr>
            <p:cNvPr id="83" name="Freeform 83"/>
            <p:cNvSpPr/>
            <p:nvPr/>
          </p:nvSpPr>
          <p:spPr>
            <a:xfrm>
              <a:off x="3082692" y="32655"/>
              <a:ext cx="2875229" cy="2875229"/>
            </a:xfrm>
            <a:custGeom>
              <a:avLst/>
              <a:gdLst/>
              <a:ahLst/>
              <a:cxnLst/>
              <a:rect l="l" t="t" r="r" b="b"/>
              <a:pathLst>
                <a:path w="2875229" h="2875229">
                  <a:moveTo>
                    <a:pt x="0" y="0"/>
                  </a:moveTo>
                  <a:lnTo>
                    <a:pt x="2875229" y="0"/>
                  </a:lnTo>
                  <a:lnTo>
                    <a:pt x="2875229" y="2875229"/>
                  </a:lnTo>
                  <a:lnTo>
                    <a:pt x="0" y="2875229"/>
                  </a:lnTo>
                  <a:lnTo>
                    <a:pt x="0" y="0"/>
                  </a:lnTo>
                  <a:close/>
                </a:path>
              </a:pathLst>
            </a:custGeom>
            <a:blipFill>
              <a:blip r:embed="rId10">
                <a:alphaModFix amt="63000"/>
              </a:blip>
              <a:stretch>
                <a:fillRect/>
              </a:stretch>
            </a:blipFill>
          </p:spPr>
          <p:txBody>
            <a:bodyPr/>
            <a:lstStyle/>
            <a:p>
              <a:endParaRPr lang="zh-TW" altLang="en-US"/>
            </a:p>
          </p:txBody>
        </p:sp>
        <p:sp>
          <p:nvSpPr>
            <p:cNvPr id="84" name="TextBox 84"/>
            <p:cNvSpPr txBox="1"/>
            <p:nvPr/>
          </p:nvSpPr>
          <p:spPr>
            <a:xfrm>
              <a:off x="318410" y="2692280"/>
              <a:ext cx="2764282" cy="503293"/>
            </a:xfrm>
            <a:prstGeom prst="rect">
              <a:avLst/>
            </a:prstGeom>
          </p:spPr>
          <p:txBody>
            <a:bodyPr lIns="0" tIns="0" rIns="0" bIns="0" rtlCol="0" anchor="t">
              <a:spAutoFit/>
            </a:bodyPr>
            <a:lstStyle/>
            <a:p>
              <a:pPr algn="ctr">
                <a:lnSpc>
                  <a:spcPts val="3080"/>
                </a:lnSpc>
              </a:pPr>
              <a:r>
                <a:rPr lang="en-US" sz="2200">
                  <a:solidFill>
                    <a:srgbClr val="000000"/>
                  </a:solidFill>
                  <a:ea typeface="杨任东竹石体"/>
                </a:rPr>
                <a:t>高斯</a:t>
              </a:r>
            </a:p>
          </p:txBody>
        </p:sp>
        <p:sp>
          <p:nvSpPr>
            <p:cNvPr id="85" name="TextBox 85"/>
            <p:cNvSpPr txBox="1"/>
            <p:nvPr/>
          </p:nvSpPr>
          <p:spPr>
            <a:xfrm>
              <a:off x="3082692" y="2692280"/>
              <a:ext cx="2764282" cy="503342"/>
            </a:xfrm>
            <a:prstGeom prst="rect">
              <a:avLst/>
            </a:prstGeom>
          </p:spPr>
          <p:txBody>
            <a:bodyPr lIns="0" tIns="0" rIns="0" bIns="0" rtlCol="0" anchor="t">
              <a:spAutoFit/>
            </a:bodyPr>
            <a:lstStyle/>
            <a:p>
              <a:pPr algn="ctr">
                <a:lnSpc>
                  <a:spcPts val="3080"/>
                </a:lnSpc>
              </a:pPr>
              <a:r>
                <a:rPr lang="en-US" sz="2200">
                  <a:solidFill>
                    <a:srgbClr val="000000"/>
                  </a:solidFill>
                  <a:ea typeface="杨任东竹石体"/>
                </a:rPr>
                <a:t>拉普拉斯</a:t>
              </a:r>
            </a:p>
          </p:txBody>
        </p:sp>
      </p:grpSp>
      <p:sp>
        <p:nvSpPr>
          <p:cNvPr id="86" name="TextBox 86"/>
          <p:cNvSpPr txBox="1"/>
          <p:nvPr/>
        </p:nvSpPr>
        <p:spPr>
          <a:xfrm>
            <a:off x="17812022" y="9706610"/>
            <a:ext cx="673804"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12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3" name="Group 3"/>
          <p:cNvGrpSpPr/>
          <p:nvPr/>
        </p:nvGrpSpPr>
        <p:grpSpPr>
          <a:xfrm>
            <a:off x="14611884" y="77085"/>
            <a:ext cx="3150735" cy="1922280"/>
            <a:chOff x="0" y="0"/>
            <a:chExt cx="4200981" cy="2563039"/>
          </a:xfrm>
        </p:grpSpPr>
        <p:sp>
          <p:nvSpPr>
            <p:cNvPr id="4" name="Freeform 4"/>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 name="Freeform 5"/>
            <p:cNvSpPr/>
            <p:nvPr/>
          </p:nvSpPr>
          <p:spPr>
            <a:xfrm>
              <a:off x="1222334" y="403363"/>
              <a:ext cx="1756313" cy="1756313"/>
            </a:xfrm>
            <a:custGeom>
              <a:avLst/>
              <a:gdLst/>
              <a:ahLst/>
              <a:cxnLst/>
              <a:rect l="l" t="t" r="r" b="b"/>
              <a:pathLst>
                <a:path w="1756313" h="1756313">
                  <a:moveTo>
                    <a:pt x="0" y="0"/>
                  </a:moveTo>
                  <a:lnTo>
                    <a:pt x="1756313" y="0"/>
                  </a:lnTo>
                  <a:lnTo>
                    <a:pt x="1756313" y="1756313"/>
                  </a:lnTo>
                  <a:lnTo>
                    <a:pt x="0" y="1756313"/>
                  </a:lnTo>
                  <a:lnTo>
                    <a:pt x="0" y="0"/>
                  </a:lnTo>
                  <a:close/>
                </a:path>
              </a:pathLst>
            </a:custGeom>
            <a:blipFill>
              <a:blip r:embed="rId5"/>
              <a:stretch>
                <a:fillRect/>
              </a:stretch>
            </a:blipFill>
          </p:spPr>
          <p:txBody>
            <a:bodyPr/>
            <a:lstStyle/>
            <a:p>
              <a:endParaRPr lang="zh-TW" altLang="en-US"/>
            </a:p>
          </p:txBody>
        </p:sp>
      </p:grpSp>
      <p:sp>
        <p:nvSpPr>
          <p:cNvPr id="6" name="Freeform 6"/>
          <p:cNvSpPr/>
          <p:nvPr/>
        </p:nvSpPr>
        <p:spPr>
          <a:xfrm>
            <a:off x="2415389" y="2698283"/>
            <a:ext cx="13457222" cy="7569687"/>
          </a:xfrm>
          <a:custGeom>
            <a:avLst/>
            <a:gdLst/>
            <a:ahLst/>
            <a:cxnLst/>
            <a:rect l="l" t="t" r="r" b="b"/>
            <a:pathLst>
              <a:path w="13457222" h="7569687">
                <a:moveTo>
                  <a:pt x="0" y="0"/>
                </a:moveTo>
                <a:lnTo>
                  <a:pt x="13457222" y="0"/>
                </a:lnTo>
                <a:lnTo>
                  <a:pt x="13457222" y="7569687"/>
                </a:lnTo>
                <a:lnTo>
                  <a:pt x="0" y="7569687"/>
                </a:lnTo>
                <a:lnTo>
                  <a:pt x="0" y="0"/>
                </a:lnTo>
                <a:close/>
              </a:path>
            </a:pathLst>
          </a:custGeom>
          <a:blipFill>
            <a:blip r:embed="rId6"/>
            <a:stretch>
              <a:fillRect/>
            </a:stretch>
          </a:blipFill>
        </p:spPr>
        <p:txBody>
          <a:bodyPr/>
          <a:lstStyle/>
          <a:p>
            <a:endParaRPr lang="zh-TW" altLang="en-US"/>
          </a:p>
        </p:txBody>
      </p:sp>
      <p:sp>
        <p:nvSpPr>
          <p:cNvPr id="7" name="Freeform 7"/>
          <p:cNvSpPr/>
          <p:nvPr/>
        </p:nvSpPr>
        <p:spPr>
          <a:xfrm rot="-2476454">
            <a:off x="16567191" y="7841819"/>
            <a:ext cx="5305737" cy="3150137"/>
          </a:xfrm>
          <a:custGeom>
            <a:avLst/>
            <a:gdLst/>
            <a:ahLst/>
            <a:cxnLst/>
            <a:rect l="l" t="t" r="r" b="b"/>
            <a:pathLst>
              <a:path w="5305737" h="3150137">
                <a:moveTo>
                  <a:pt x="0" y="0"/>
                </a:moveTo>
                <a:lnTo>
                  <a:pt x="5305736" y="0"/>
                </a:lnTo>
                <a:lnTo>
                  <a:pt x="5305736" y="3150136"/>
                </a:lnTo>
                <a:lnTo>
                  <a:pt x="0" y="31501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8" name="Freeform 8"/>
          <p:cNvSpPr/>
          <p:nvPr/>
        </p:nvSpPr>
        <p:spPr>
          <a:xfrm rot="-3412837">
            <a:off x="-910155" y="-740878"/>
            <a:ext cx="2082257" cy="2113966"/>
          </a:xfrm>
          <a:custGeom>
            <a:avLst/>
            <a:gdLst/>
            <a:ahLst/>
            <a:cxnLst/>
            <a:rect l="l" t="t" r="r" b="b"/>
            <a:pathLst>
              <a:path w="2082257" h="2113966">
                <a:moveTo>
                  <a:pt x="0" y="0"/>
                </a:moveTo>
                <a:lnTo>
                  <a:pt x="2082256" y="0"/>
                </a:lnTo>
                <a:lnTo>
                  <a:pt x="2082256" y="2113966"/>
                </a:lnTo>
                <a:lnTo>
                  <a:pt x="0" y="2113966"/>
                </a:lnTo>
                <a:lnTo>
                  <a:pt x="0" y="0"/>
                </a:lnTo>
                <a:close/>
              </a:path>
            </a:pathLst>
          </a:custGeom>
          <a:blipFill>
            <a:blip r:embed="rId9"/>
            <a:stretch>
              <a:fillRect/>
            </a:stretch>
          </a:blipFill>
        </p:spPr>
        <p:txBody>
          <a:bodyPr/>
          <a:lstStyle/>
          <a:p>
            <a:endParaRPr lang="zh-TW" altLang="en-US"/>
          </a:p>
        </p:txBody>
      </p:sp>
      <p:sp>
        <p:nvSpPr>
          <p:cNvPr id="9" name="TextBox 9"/>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功能介紹</a:t>
            </a:r>
          </a:p>
        </p:txBody>
      </p:sp>
      <p:sp>
        <p:nvSpPr>
          <p:cNvPr id="10" name="TextBox 10"/>
          <p:cNvSpPr txBox="1"/>
          <p:nvPr/>
        </p:nvSpPr>
        <p:spPr>
          <a:xfrm>
            <a:off x="17812022" y="9706610"/>
            <a:ext cx="761728"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13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3" name="Group 3"/>
          <p:cNvGrpSpPr/>
          <p:nvPr/>
        </p:nvGrpSpPr>
        <p:grpSpPr>
          <a:xfrm>
            <a:off x="14611884" y="77085"/>
            <a:ext cx="3150735" cy="2197240"/>
            <a:chOff x="0" y="0"/>
            <a:chExt cx="4200981" cy="2929653"/>
          </a:xfrm>
        </p:grpSpPr>
        <p:sp>
          <p:nvSpPr>
            <p:cNvPr id="4" name="Freeform 4"/>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 name="Freeform 5"/>
            <p:cNvSpPr/>
            <p:nvPr/>
          </p:nvSpPr>
          <p:spPr>
            <a:xfrm>
              <a:off x="600235" y="0"/>
              <a:ext cx="2929653" cy="2929653"/>
            </a:xfrm>
            <a:custGeom>
              <a:avLst/>
              <a:gdLst/>
              <a:ahLst/>
              <a:cxnLst/>
              <a:rect l="l" t="t" r="r" b="b"/>
              <a:pathLst>
                <a:path w="2929653" h="2929653">
                  <a:moveTo>
                    <a:pt x="0" y="0"/>
                  </a:moveTo>
                  <a:lnTo>
                    <a:pt x="2929653" y="0"/>
                  </a:lnTo>
                  <a:lnTo>
                    <a:pt x="2929653" y="2929653"/>
                  </a:lnTo>
                  <a:lnTo>
                    <a:pt x="0" y="2929653"/>
                  </a:lnTo>
                  <a:lnTo>
                    <a:pt x="0" y="0"/>
                  </a:lnTo>
                  <a:close/>
                </a:path>
              </a:pathLst>
            </a:custGeom>
            <a:blipFill>
              <a:blip r:embed="rId5"/>
              <a:stretch>
                <a:fillRect/>
              </a:stretch>
            </a:blipFill>
          </p:spPr>
          <p:txBody>
            <a:bodyPr/>
            <a:lstStyle/>
            <a:p>
              <a:endParaRPr lang="zh-TW" altLang="en-US"/>
            </a:p>
          </p:txBody>
        </p:sp>
      </p:grpSp>
      <p:sp>
        <p:nvSpPr>
          <p:cNvPr id="6" name="TextBox 6"/>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功能介紹</a:t>
            </a:r>
          </a:p>
        </p:txBody>
      </p:sp>
      <p:sp>
        <p:nvSpPr>
          <p:cNvPr id="7" name="Freeform 7"/>
          <p:cNvSpPr/>
          <p:nvPr/>
        </p:nvSpPr>
        <p:spPr>
          <a:xfrm>
            <a:off x="4797053" y="1636561"/>
            <a:ext cx="10048863" cy="8220075"/>
          </a:xfrm>
          <a:custGeom>
            <a:avLst/>
            <a:gdLst/>
            <a:ahLst/>
            <a:cxnLst/>
            <a:rect l="l" t="t" r="r" b="b"/>
            <a:pathLst>
              <a:path w="10048863" h="8220075">
                <a:moveTo>
                  <a:pt x="0" y="0"/>
                </a:moveTo>
                <a:lnTo>
                  <a:pt x="10048862" y="0"/>
                </a:lnTo>
                <a:lnTo>
                  <a:pt x="10048862" y="8220075"/>
                </a:lnTo>
                <a:lnTo>
                  <a:pt x="0" y="8220075"/>
                </a:lnTo>
                <a:lnTo>
                  <a:pt x="0" y="0"/>
                </a:lnTo>
                <a:close/>
              </a:path>
            </a:pathLst>
          </a:custGeom>
          <a:blipFill>
            <a:blip r:embed="rId6"/>
            <a:stretch>
              <a:fillRect l="-7963" b="-1390"/>
            </a:stretch>
          </a:blipFill>
        </p:spPr>
        <p:txBody>
          <a:bodyPr/>
          <a:lstStyle/>
          <a:p>
            <a:endParaRPr lang="zh-TW" altLang="en-US"/>
          </a:p>
        </p:txBody>
      </p:sp>
      <p:sp>
        <p:nvSpPr>
          <p:cNvPr id="8" name="Freeform 8"/>
          <p:cNvSpPr/>
          <p:nvPr/>
        </p:nvSpPr>
        <p:spPr>
          <a:xfrm>
            <a:off x="16671870" y="6719634"/>
            <a:ext cx="3803760" cy="4114800"/>
          </a:xfrm>
          <a:custGeom>
            <a:avLst/>
            <a:gdLst/>
            <a:ahLst/>
            <a:cxnLst/>
            <a:rect l="l" t="t" r="r" b="b"/>
            <a:pathLst>
              <a:path w="3803760" h="4114800">
                <a:moveTo>
                  <a:pt x="0" y="0"/>
                </a:moveTo>
                <a:lnTo>
                  <a:pt x="3803760" y="0"/>
                </a:lnTo>
                <a:lnTo>
                  <a:pt x="380376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9" name="Freeform 9"/>
          <p:cNvSpPr/>
          <p:nvPr/>
        </p:nvSpPr>
        <p:spPr>
          <a:xfrm rot="1816095">
            <a:off x="-2604578" y="3457890"/>
            <a:ext cx="4167318" cy="4274522"/>
          </a:xfrm>
          <a:custGeom>
            <a:avLst/>
            <a:gdLst/>
            <a:ahLst/>
            <a:cxnLst/>
            <a:rect l="l" t="t" r="r" b="b"/>
            <a:pathLst>
              <a:path w="4167318" h="4274522">
                <a:moveTo>
                  <a:pt x="0" y="0"/>
                </a:moveTo>
                <a:lnTo>
                  <a:pt x="4167318" y="0"/>
                </a:lnTo>
                <a:lnTo>
                  <a:pt x="4167318" y="4274522"/>
                </a:lnTo>
                <a:lnTo>
                  <a:pt x="0" y="4274522"/>
                </a:lnTo>
                <a:lnTo>
                  <a:pt x="0" y="0"/>
                </a:lnTo>
                <a:close/>
              </a:path>
            </a:pathLst>
          </a:custGeom>
          <a:blipFill>
            <a:blip r:embed="rId9"/>
            <a:stretch>
              <a:fillRect l="-1909" r="-278"/>
            </a:stretch>
          </a:blipFill>
        </p:spPr>
        <p:txBody>
          <a:bodyPr/>
          <a:lstStyle/>
          <a:p>
            <a:endParaRPr lang="zh-TW" altLang="en-US"/>
          </a:p>
        </p:txBody>
      </p:sp>
      <p:sp>
        <p:nvSpPr>
          <p:cNvPr id="10" name="Freeform 10"/>
          <p:cNvSpPr/>
          <p:nvPr/>
        </p:nvSpPr>
        <p:spPr>
          <a:xfrm>
            <a:off x="-484053" y="6427423"/>
            <a:ext cx="1656154" cy="1662388"/>
          </a:xfrm>
          <a:custGeom>
            <a:avLst/>
            <a:gdLst/>
            <a:ahLst/>
            <a:cxnLst/>
            <a:rect l="l" t="t" r="r" b="b"/>
            <a:pathLst>
              <a:path w="1656154" h="1662388">
                <a:moveTo>
                  <a:pt x="0" y="0"/>
                </a:moveTo>
                <a:lnTo>
                  <a:pt x="1656154" y="0"/>
                </a:lnTo>
                <a:lnTo>
                  <a:pt x="1656154" y="1662389"/>
                </a:lnTo>
                <a:lnTo>
                  <a:pt x="0" y="1662389"/>
                </a:lnTo>
                <a:lnTo>
                  <a:pt x="0" y="0"/>
                </a:lnTo>
                <a:close/>
              </a:path>
            </a:pathLst>
          </a:custGeom>
          <a:blipFill>
            <a:blip r:embed="rId9"/>
            <a:stretch>
              <a:fillRect/>
            </a:stretch>
          </a:blipFill>
        </p:spPr>
        <p:txBody>
          <a:bodyPr/>
          <a:lstStyle/>
          <a:p>
            <a:endParaRPr lang="zh-TW" altLang="en-US"/>
          </a:p>
        </p:txBody>
      </p:sp>
      <p:sp>
        <p:nvSpPr>
          <p:cNvPr id="11" name="Freeform 11"/>
          <p:cNvSpPr/>
          <p:nvPr/>
        </p:nvSpPr>
        <p:spPr>
          <a:xfrm>
            <a:off x="799619" y="4025185"/>
            <a:ext cx="744965" cy="748708"/>
          </a:xfrm>
          <a:custGeom>
            <a:avLst/>
            <a:gdLst/>
            <a:ahLst/>
            <a:cxnLst/>
            <a:rect l="l" t="t" r="r" b="b"/>
            <a:pathLst>
              <a:path w="744965" h="748708">
                <a:moveTo>
                  <a:pt x="0" y="0"/>
                </a:moveTo>
                <a:lnTo>
                  <a:pt x="744965" y="0"/>
                </a:lnTo>
                <a:lnTo>
                  <a:pt x="744965" y="748709"/>
                </a:lnTo>
                <a:lnTo>
                  <a:pt x="0" y="748709"/>
                </a:lnTo>
                <a:lnTo>
                  <a:pt x="0" y="0"/>
                </a:lnTo>
                <a:close/>
              </a:path>
            </a:pathLst>
          </a:custGeom>
          <a:blipFill>
            <a:blip r:embed="rId10"/>
            <a:stretch>
              <a:fillRect/>
            </a:stretch>
          </a:blipFill>
        </p:spPr>
        <p:txBody>
          <a:bodyPr/>
          <a:lstStyle/>
          <a:p>
            <a:endParaRPr lang="zh-TW" altLang="en-US"/>
          </a:p>
        </p:txBody>
      </p:sp>
      <p:sp>
        <p:nvSpPr>
          <p:cNvPr id="12" name="TextBox 12"/>
          <p:cNvSpPr txBox="1"/>
          <p:nvPr/>
        </p:nvSpPr>
        <p:spPr>
          <a:xfrm>
            <a:off x="17812022" y="9706610"/>
            <a:ext cx="761728"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14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Freeform 3"/>
          <p:cNvSpPr/>
          <p:nvPr/>
        </p:nvSpPr>
        <p:spPr>
          <a:xfrm rot="-548084">
            <a:off x="14709985" y="302278"/>
            <a:ext cx="2954532" cy="1471894"/>
          </a:xfrm>
          <a:custGeom>
            <a:avLst/>
            <a:gdLst/>
            <a:ahLst/>
            <a:cxnLst/>
            <a:rect l="l" t="t" r="r" b="b"/>
            <a:pathLst>
              <a:path w="2954532" h="1471894">
                <a:moveTo>
                  <a:pt x="0" y="0"/>
                </a:moveTo>
                <a:lnTo>
                  <a:pt x="2954533" y="0"/>
                </a:lnTo>
                <a:lnTo>
                  <a:pt x="2954533" y="1471894"/>
                </a:lnTo>
                <a:lnTo>
                  <a:pt x="0" y="1471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設計實驗</a:t>
            </a:r>
          </a:p>
        </p:txBody>
      </p:sp>
      <p:sp>
        <p:nvSpPr>
          <p:cNvPr id="5" name="Freeform 5"/>
          <p:cNvSpPr/>
          <p:nvPr/>
        </p:nvSpPr>
        <p:spPr>
          <a:xfrm>
            <a:off x="15291482" y="141519"/>
            <a:ext cx="1791538" cy="1793412"/>
          </a:xfrm>
          <a:custGeom>
            <a:avLst/>
            <a:gdLst/>
            <a:ahLst/>
            <a:cxnLst/>
            <a:rect l="l" t="t" r="r" b="b"/>
            <a:pathLst>
              <a:path w="1791538" h="1793412">
                <a:moveTo>
                  <a:pt x="0" y="0"/>
                </a:moveTo>
                <a:lnTo>
                  <a:pt x="1791539" y="0"/>
                </a:lnTo>
                <a:lnTo>
                  <a:pt x="1791539" y="1793412"/>
                </a:lnTo>
                <a:lnTo>
                  <a:pt x="0" y="1793412"/>
                </a:lnTo>
                <a:lnTo>
                  <a:pt x="0" y="0"/>
                </a:lnTo>
                <a:close/>
              </a:path>
            </a:pathLst>
          </a:custGeom>
          <a:blipFill>
            <a:blip r:embed="rId4"/>
            <a:stretch>
              <a:fillRect/>
            </a:stretch>
          </a:blipFill>
        </p:spPr>
        <p:txBody>
          <a:bodyPr/>
          <a:lstStyle/>
          <a:p>
            <a:endParaRPr lang="zh-TW" altLang="en-US"/>
          </a:p>
        </p:txBody>
      </p:sp>
      <p:sp>
        <p:nvSpPr>
          <p:cNvPr id="6" name="TextBox 6"/>
          <p:cNvSpPr txBox="1"/>
          <p:nvPr/>
        </p:nvSpPr>
        <p:spPr>
          <a:xfrm>
            <a:off x="17812022" y="9706610"/>
            <a:ext cx="761728"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15</a:t>
            </a:r>
          </a:p>
        </p:txBody>
      </p:sp>
      <p:sp>
        <p:nvSpPr>
          <p:cNvPr id="7" name="TextBox 7"/>
          <p:cNvSpPr txBox="1"/>
          <p:nvPr/>
        </p:nvSpPr>
        <p:spPr>
          <a:xfrm>
            <a:off x="3740024" y="3570115"/>
            <a:ext cx="10807950" cy="580278"/>
          </a:xfrm>
          <a:prstGeom prst="rect">
            <a:avLst/>
          </a:prstGeom>
        </p:spPr>
        <p:txBody>
          <a:bodyPr wrap="square" lIns="0" tIns="0" rIns="0" bIns="0" rtlCol="0" anchor="t">
            <a:spAutoFit/>
          </a:bodyPr>
          <a:lstStyle/>
          <a:p>
            <a:pPr marL="0" lvl="0" indent="0" algn="ctr">
              <a:lnSpc>
                <a:spcPts val="4759"/>
              </a:lnSpc>
              <a:spcBef>
                <a:spcPct val="0"/>
              </a:spcBef>
            </a:pPr>
            <a:r>
              <a:rPr lang="en-US" sz="3399" dirty="0" err="1">
                <a:solidFill>
                  <a:srgbClr val="000000"/>
                </a:solidFill>
                <a:ea typeface="Noto Sans T Chinese"/>
              </a:rPr>
              <a:t>我們在環景融合找到一些參數做調整，以下是實驗對比圖</a:t>
            </a:r>
            <a:endParaRPr lang="en-US" sz="3399" dirty="0">
              <a:solidFill>
                <a:srgbClr val="000000"/>
              </a:solidFill>
              <a:ea typeface="Noto Sans T Chinese"/>
            </a:endParaRPr>
          </a:p>
        </p:txBody>
      </p:sp>
      <p:sp>
        <p:nvSpPr>
          <p:cNvPr id="8" name="TextBox 8"/>
          <p:cNvSpPr txBox="1"/>
          <p:nvPr/>
        </p:nvSpPr>
        <p:spPr>
          <a:xfrm>
            <a:off x="1289434" y="5022225"/>
            <a:ext cx="15709131" cy="2380169"/>
          </a:xfrm>
          <a:prstGeom prst="rect">
            <a:avLst/>
          </a:prstGeom>
        </p:spPr>
        <p:txBody>
          <a:bodyPr lIns="0" tIns="0" rIns="0" bIns="0" rtlCol="0" anchor="t">
            <a:spAutoFit/>
          </a:bodyPr>
          <a:lstStyle/>
          <a:p>
            <a:pPr algn="ctr">
              <a:lnSpc>
                <a:spcPts val="4759"/>
              </a:lnSpc>
            </a:pPr>
            <a:r>
              <a:rPr lang="en-US" sz="3399" dirty="0" err="1">
                <a:solidFill>
                  <a:srgbClr val="000000"/>
                </a:solidFill>
                <a:ea typeface="Noto Sans T Chinese"/>
              </a:rPr>
              <a:t>結論</a:t>
            </a:r>
            <a:endParaRPr lang="en-US" sz="3399" dirty="0">
              <a:solidFill>
                <a:srgbClr val="000000"/>
              </a:solidFill>
              <a:ea typeface="Noto Sans T Chinese"/>
            </a:endParaRPr>
          </a:p>
          <a:p>
            <a:pPr algn="ctr">
              <a:lnSpc>
                <a:spcPts val="4759"/>
              </a:lnSpc>
            </a:pPr>
            <a:r>
              <a:rPr lang="en-US" sz="3399" dirty="0" err="1">
                <a:solidFill>
                  <a:srgbClr val="000000"/>
                </a:solidFill>
                <a:latin typeface="Noto Sans T Chinese"/>
                <a:ea typeface="Noto Sans T Chinese"/>
              </a:rPr>
              <a:t>兩者參數</a:t>
            </a:r>
            <a:r>
              <a:rPr lang="en-US" sz="3399" dirty="0">
                <a:solidFill>
                  <a:srgbClr val="000000"/>
                </a:solidFill>
                <a:latin typeface="Noto Sans T Chinese"/>
                <a:ea typeface="Noto Sans T Chinese"/>
              </a:rPr>
              <a:t>(</a:t>
            </a:r>
            <a:r>
              <a:rPr lang="en-US" sz="3399" dirty="0" err="1">
                <a:solidFill>
                  <a:srgbClr val="000000"/>
                </a:solidFill>
                <a:latin typeface="Noto Sans T Chinese"/>
                <a:ea typeface="Noto Sans T Chinese"/>
              </a:rPr>
              <a:t>融合比例</a:t>
            </a:r>
            <a:r>
              <a:rPr lang="en-US" sz="3399" dirty="0">
                <a:solidFill>
                  <a:srgbClr val="000000"/>
                </a:solidFill>
                <a:latin typeface="Noto Sans T Chinese"/>
                <a:ea typeface="Noto Sans T Chinese"/>
              </a:rPr>
              <a:t>)各相差2，可以比對出在不同的距離下，物體融合的程度</a:t>
            </a:r>
          </a:p>
          <a:p>
            <a:pPr algn="ctr">
              <a:lnSpc>
                <a:spcPts val="4759"/>
              </a:lnSpc>
            </a:pPr>
            <a:r>
              <a:rPr lang="en-US" sz="3399" dirty="0" err="1">
                <a:solidFill>
                  <a:srgbClr val="000000"/>
                </a:solidFill>
                <a:latin typeface="Noto Sans T Chinese"/>
                <a:ea typeface="Noto Sans T Chinese"/>
              </a:rPr>
              <a:t>距離較遠</a:t>
            </a:r>
            <a:r>
              <a:rPr lang="en-US" sz="3399" dirty="0">
                <a:solidFill>
                  <a:srgbClr val="000000"/>
                </a:solidFill>
                <a:latin typeface="Noto Sans T Chinese"/>
                <a:ea typeface="Noto Sans T Chinese"/>
              </a:rPr>
              <a:t> &gt; </a:t>
            </a:r>
            <a:r>
              <a:rPr lang="en-US" sz="3399" dirty="0" err="1">
                <a:solidFill>
                  <a:srgbClr val="000000"/>
                </a:solidFill>
                <a:latin typeface="Noto Sans T Chinese"/>
                <a:ea typeface="Noto Sans T Chinese"/>
              </a:rPr>
              <a:t>參數較小</a:t>
            </a:r>
            <a:endParaRPr lang="en-US" sz="3399" dirty="0">
              <a:solidFill>
                <a:srgbClr val="000000"/>
              </a:solidFill>
              <a:latin typeface="Noto Sans T Chinese"/>
              <a:ea typeface="Noto Sans T Chinese"/>
            </a:endParaRPr>
          </a:p>
          <a:p>
            <a:pPr algn="ctr">
              <a:lnSpc>
                <a:spcPts val="4759"/>
              </a:lnSpc>
              <a:spcBef>
                <a:spcPct val="0"/>
              </a:spcBef>
            </a:pPr>
            <a:r>
              <a:rPr lang="en-US" sz="3399" dirty="0" err="1">
                <a:solidFill>
                  <a:srgbClr val="000000"/>
                </a:solidFill>
                <a:latin typeface="Noto Sans T Chinese"/>
                <a:ea typeface="Noto Sans T Chinese"/>
              </a:rPr>
              <a:t>距離較近</a:t>
            </a:r>
            <a:r>
              <a:rPr lang="en-US" sz="3399" dirty="0">
                <a:solidFill>
                  <a:srgbClr val="000000"/>
                </a:solidFill>
                <a:latin typeface="Noto Sans T Chinese"/>
                <a:ea typeface="Noto Sans T Chinese"/>
              </a:rPr>
              <a:t>  &gt; </a:t>
            </a:r>
            <a:r>
              <a:rPr lang="en-US" sz="3399" dirty="0" err="1">
                <a:solidFill>
                  <a:srgbClr val="000000"/>
                </a:solidFill>
                <a:latin typeface="Noto Sans T Chinese"/>
                <a:ea typeface="Noto Sans T Chinese"/>
              </a:rPr>
              <a:t>參數較大</a:t>
            </a:r>
            <a:endParaRPr lang="en-US" sz="3399" dirty="0">
              <a:solidFill>
                <a:srgbClr val="000000"/>
              </a:solidFill>
              <a:latin typeface="Noto Sans T Chinese"/>
              <a:ea typeface="Noto Sans T Chines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Freeform 3"/>
          <p:cNvSpPr/>
          <p:nvPr/>
        </p:nvSpPr>
        <p:spPr>
          <a:xfrm rot="-548084">
            <a:off x="14709985" y="302278"/>
            <a:ext cx="2954532" cy="1471894"/>
          </a:xfrm>
          <a:custGeom>
            <a:avLst/>
            <a:gdLst/>
            <a:ahLst/>
            <a:cxnLst/>
            <a:rect l="l" t="t" r="r" b="b"/>
            <a:pathLst>
              <a:path w="2954532" h="1471894">
                <a:moveTo>
                  <a:pt x="0" y="0"/>
                </a:moveTo>
                <a:lnTo>
                  <a:pt x="2954533" y="0"/>
                </a:lnTo>
                <a:lnTo>
                  <a:pt x="2954533" y="1471894"/>
                </a:lnTo>
                <a:lnTo>
                  <a:pt x="0" y="14718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5291482" y="141519"/>
            <a:ext cx="1791538" cy="1793412"/>
          </a:xfrm>
          <a:custGeom>
            <a:avLst/>
            <a:gdLst/>
            <a:ahLst/>
            <a:cxnLst/>
            <a:rect l="l" t="t" r="r" b="b"/>
            <a:pathLst>
              <a:path w="1791538" h="1793412">
                <a:moveTo>
                  <a:pt x="0" y="0"/>
                </a:moveTo>
                <a:lnTo>
                  <a:pt x="1791539" y="0"/>
                </a:lnTo>
                <a:lnTo>
                  <a:pt x="1791539" y="1793412"/>
                </a:lnTo>
                <a:lnTo>
                  <a:pt x="0" y="1793412"/>
                </a:lnTo>
                <a:lnTo>
                  <a:pt x="0" y="0"/>
                </a:lnTo>
                <a:close/>
              </a:path>
            </a:pathLst>
          </a:custGeom>
          <a:blipFill>
            <a:blip r:embed="rId5"/>
            <a:stretch>
              <a:fillRect/>
            </a:stretch>
          </a:blipFill>
        </p:spPr>
        <p:txBody>
          <a:bodyPr/>
          <a:lstStyle/>
          <a:p>
            <a:endParaRPr lang="zh-TW" altLang="en-US"/>
          </a:p>
        </p:txBody>
      </p:sp>
      <p:sp>
        <p:nvSpPr>
          <p:cNvPr id="5" name="Freeform 5"/>
          <p:cNvSpPr/>
          <p:nvPr/>
        </p:nvSpPr>
        <p:spPr>
          <a:xfrm>
            <a:off x="2593391" y="6343255"/>
            <a:ext cx="13230644" cy="2245106"/>
          </a:xfrm>
          <a:custGeom>
            <a:avLst/>
            <a:gdLst/>
            <a:ahLst/>
            <a:cxnLst/>
            <a:rect l="l" t="t" r="r" b="b"/>
            <a:pathLst>
              <a:path w="13230644" h="2245106">
                <a:moveTo>
                  <a:pt x="0" y="0"/>
                </a:moveTo>
                <a:lnTo>
                  <a:pt x="13230643" y="0"/>
                </a:lnTo>
                <a:lnTo>
                  <a:pt x="13230643" y="2245106"/>
                </a:lnTo>
                <a:lnTo>
                  <a:pt x="0" y="2245106"/>
                </a:lnTo>
                <a:lnTo>
                  <a:pt x="0" y="0"/>
                </a:lnTo>
                <a:close/>
              </a:path>
            </a:pathLst>
          </a:custGeom>
          <a:blipFill>
            <a:blip r:embed="rId6"/>
            <a:stretch>
              <a:fillRect/>
            </a:stretch>
          </a:blipFill>
        </p:spPr>
        <p:txBody>
          <a:bodyPr/>
          <a:lstStyle/>
          <a:p>
            <a:endParaRPr lang="zh-TW" altLang="en-US"/>
          </a:p>
        </p:txBody>
      </p:sp>
      <p:sp>
        <p:nvSpPr>
          <p:cNvPr id="6" name="Freeform 6"/>
          <p:cNvSpPr/>
          <p:nvPr/>
        </p:nvSpPr>
        <p:spPr>
          <a:xfrm>
            <a:off x="2463966" y="3750170"/>
            <a:ext cx="13360069" cy="2134970"/>
          </a:xfrm>
          <a:custGeom>
            <a:avLst/>
            <a:gdLst/>
            <a:ahLst/>
            <a:cxnLst/>
            <a:rect l="l" t="t" r="r" b="b"/>
            <a:pathLst>
              <a:path w="13360069" h="2134970">
                <a:moveTo>
                  <a:pt x="0" y="0"/>
                </a:moveTo>
                <a:lnTo>
                  <a:pt x="13360068" y="0"/>
                </a:lnTo>
                <a:lnTo>
                  <a:pt x="13360068" y="2134970"/>
                </a:lnTo>
                <a:lnTo>
                  <a:pt x="0" y="2134970"/>
                </a:lnTo>
                <a:lnTo>
                  <a:pt x="0" y="0"/>
                </a:lnTo>
                <a:close/>
              </a:path>
            </a:pathLst>
          </a:custGeom>
          <a:blipFill>
            <a:blip r:embed="rId7"/>
            <a:stretch>
              <a:fillRect/>
            </a:stretch>
          </a:blipFill>
        </p:spPr>
        <p:txBody>
          <a:bodyPr/>
          <a:lstStyle/>
          <a:p>
            <a:endParaRPr lang="zh-TW" altLang="en-US"/>
          </a:p>
        </p:txBody>
      </p:sp>
      <p:sp>
        <p:nvSpPr>
          <p:cNvPr id="7" name="TextBox 7"/>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設計實驗</a:t>
            </a:r>
          </a:p>
        </p:txBody>
      </p:sp>
      <p:sp>
        <p:nvSpPr>
          <p:cNvPr id="8" name="Freeform 8"/>
          <p:cNvSpPr/>
          <p:nvPr/>
        </p:nvSpPr>
        <p:spPr>
          <a:xfrm rot="4011762" flipH="1" flipV="1">
            <a:off x="6531611" y="1504260"/>
            <a:ext cx="1608746" cy="2872760"/>
          </a:xfrm>
          <a:custGeom>
            <a:avLst/>
            <a:gdLst/>
            <a:ahLst/>
            <a:cxnLst/>
            <a:rect l="l" t="t" r="r" b="b"/>
            <a:pathLst>
              <a:path w="1608746" h="2872760">
                <a:moveTo>
                  <a:pt x="1608745" y="2872760"/>
                </a:moveTo>
                <a:lnTo>
                  <a:pt x="0" y="2872760"/>
                </a:lnTo>
                <a:lnTo>
                  <a:pt x="0" y="0"/>
                </a:lnTo>
                <a:lnTo>
                  <a:pt x="1608745" y="0"/>
                </a:lnTo>
                <a:lnTo>
                  <a:pt x="1608745" y="287276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9" name="Freeform 9"/>
          <p:cNvSpPr/>
          <p:nvPr/>
        </p:nvSpPr>
        <p:spPr>
          <a:xfrm>
            <a:off x="5699070" y="4575712"/>
            <a:ext cx="1430847" cy="483887"/>
          </a:xfrm>
          <a:custGeom>
            <a:avLst/>
            <a:gdLst/>
            <a:ahLst/>
            <a:cxnLst/>
            <a:rect l="l" t="t" r="r" b="b"/>
            <a:pathLst>
              <a:path w="1430847" h="483887">
                <a:moveTo>
                  <a:pt x="0" y="0"/>
                </a:moveTo>
                <a:lnTo>
                  <a:pt x="1430848" y="0"/>
                </a:lnTo>
                <a:lnTo>
                  <a:pt x="1430848" y="483886"/>
                </a:lnTo>
                <a:lnTo>
                  <a:pt x="0" y="4838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0" name="Freeform 10"/>
          <p:cNvSpPr/>
          <p:nvPr/>
        </p:nvSpPr>
        <p:spPr>
          <a:xfrm rot="6827464" flipV="1">
            <a:off x="6789053" y="7680431"/>
            <a:ext cx="1608746" cy="2872760"/>
          </a:xfrm>
          <a:custGeom>
            <a:avLst/>
            <a:gdLst/>
            <a:ahLst/>
            <a:cxnLst/>
            <a:rect l="l" t="t" r="r" b="b"/>
            <a:pathLst>
              <a:path w="1608746" h="2872760">
                <a:moveTo>
                  <a:pt x="0" y="2872760"/>
                </a:moveTo>
                <a:lnTo>
                  <a:pt x="1608746" y="2872760"/>
                </a:lnTo>
                <a:lnTo>
                  <a:pt x="1608746" y="0"/>
                </a:lnTo>
                <a:lnTo>
                  <a:pt x="0" y="0"/>
                </a:lnTo>
                <a:lnTo>
                  <a:pt x="0" y="287276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Freeform 11"/>
          <p:cNvSpPr/>
          <p:nvPr/>
        </p:nvSpPr>
        <p:spPr>
          <a:xfrm>
            <a:off x="5954620" y="7317466"/>
            <a:ext cx="1430847" cy="483887"/>
          </a:xfrm>
          <a:custGeom>
            <a:avLst/>
            <a:gdLst/>
            <a:ahLst/>
            <a:cxnLst/>
            <a:rect l="l" t="t" r="r" b="b"/>
            <a:pathLst>
              <a:path w="1430847" h="483887">
                <a:moveTo>
                  <a:pt x="0" y="0"/>
                </a:moveTo>
                <a:lnTo>
                  <a:pt x="1430847" y="0"/>
                </a:lnTo>
                <a:lnTo>
                  <a:pt x="1430847" y="483886"/>
                </a:lnTo>
                <a:lnTo>
                  <a:pt x="0" y="4838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2" name="Freeform 12"/>
          <p:cNvSpPr/>
          <p:nvPr/>
        </p:nvSpPr>
        <p:spPr>
          <a:xfrm>
            <a:off x="15370209" y="9228343"/>
            <a:ext cx="3778182" cy="3792404"/>
          </a:xfrm>
          <a:custGeom>
            <a:avLst/>
            <a:gdLst/>
            <a:ahLst/>
            <a:cxnLst/>
            <a:rect l="l" t="t" r="r" b="b"/>
            <a:pathLst>
              <a:path w="3778182" h="3792404">
                <a:moveTo>
                  <a:pt x="0" y="0"/>
                </a:moveTo>
                <a:lnTo>
                  <a:pt x="3778182" y="0"/>
                </a:lnTo>
                <a:lnTo>
                  <a:pt x="3778182" y="3792404"/>
                </a:lnTo>
                <a:lnTo>
                  <a:pt x="0" y="379240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13" name="Freeform 13"/>
          <p:cNvSpPr/>
          <p:nvPr/>
        </p:nvSpPr>
        <p:spPr>
          <a:xfrm>
            <a:off x="16684659" y="7075339"/>
            <a:ext cx="3778182" cy="3792404"/>
          </a:xfrm>
          <a:custGeom>
            <a:avLst/>
            <a:gdLst/>
            <a:ahLst/>
            <a:cxnLst/>
            <a:rect l="l" t="t" r="r" b="b"/>
            <a:pathLst>
              <a:path w="3778182" h="3792404">
                <a:moveTo>
                  <a:pt x="0" y="0"/>
                </a:moveTo>
                <a:lnTo>
                  <a:pt x="3778182" y="0"/>
                </a:lnTo>
                <a:lnTo>
                  <a:pt x="3778182" y="3792404"/>
                </a:lnTo>
                <a:lnTo>
                  <a:pt x="0" y="379240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14" name="TextBox 14"/>
          <p:cNvSpPr txBox="1"/>
          <p:nvPr/>
        </p:nvSpPr>
        <p:spPr>
          <a:xfrm>
            <a:off x="17812022" y="9706610"/>
            <a:ext cx="761728"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16</a:t>
            </a:r>
          </a:p>
        </p:txBody>
      </p:sp>
      <p:sp>
        <p:nvSpPr>
          <p:cNvPr id="15" name="TextBox 15"/>
          <p:cNvSpPr txBox="1"/>
          <p:nvPr/>
        </p:nvSpPr>
        <p:spPr>
          <a:xfrm>
            <a:off x="8733282" y="2520076"/>
            <a:ext cx="1782318" cy="580278"/>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000000"/>
                </a:solidFill>
                <a:ea typeface="Noto Sans T Chinese"/>
              </a:rPr>
              <a:t>近距參數</a:t>
            </a:r>
            <a:endParaRPr lang="en-US" sz="3399" dirty="0">
              <a:solidFill>
                <a:srgbClr val="000000"/>
              </a:solidFill>
              <a:ea typeface="Noto Sans T Chinese"/>
            </a:endParaRPr>
          </a:p>
        </p:txBody>
      </p:sp>
      <p:sp>
        <p:nvSpPr>
          <p:cNvPr id="16" name="TextBox 16"/>
          <p:cNvSpPr txBox="1"/>
          <p:nvPr/>
        </p:nvSpPr>
        <p:spPr>
          <a:xfrm>
            <a:off x="9052429" y="8793334"/>
            <a:ext cx="1782318" cy="580278"/>
          </a:xfrm>
          <a:prstGeom prst="rect">
            <a:avLst/>
          </a:prstGeom>
        </p:spPr>
        <p:txBody>
          <a:bodyPr wrap="square" lIns="0" tIns="0" rIns="0" bIns="0" rtlCol="0" anchor="t">
            <a:spAutoFit/>
          </a:bodyPr>
          <a:lstStyle/>
          <a:p>
            <a:pPr algn="ctr">
              <a:lnSpc>
                <a:spcPts val="4759"/>
              </a:lnSpc>
              <a:spcBef>
                <a:spcPct val="0"/>
              </a:spcBef>
            </a:pPr>
            <a:r>
              <a:rPr lang="en-US" sz="3399" dirty="0" err="1">
                <a:solidFill>
                  <a:srgbClr val="000000"/>
                </a:solidFill>
                <a:ea typeface="Noto Sans T Chinese"/>
              </a:rPr>
              <a:t>遠距參數</a:t>
            </a:r>
            <a:endParaRPr lang="en-US" sz="3399" dirty="0">
              <a:solidFill>
                <a:srgbClr val="000000"/>
              </a:solidFill>
              <a:ea typeface="Noto Sans T Chines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TextBox 3"/>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遇到困難</a:t>
            </a:r>
          </a:p>
        </p:txBody>
      </p:sp>
      <p:sp>
        <p:nvSpPr>
          <p:cNvPr id="4" name="Freeform 4"/>
          <p:cNvSpPr/>
          <p:nvPr/>
        </p:nvSpPr>
        <p:spPr>
          <a:xfrm rot="-548084">
            <a:off x="14694443" y="302278"/>
            <a:ext cx="2954532" cy="1471894"/>
          </a:xfrm>
          <a:custGeom>
            <a:avLst/>
            <a:gdLst/>
            <a:ahLst/>
            <a:cxnLst/>
            <a:rect l="l" t="t" r="r" b="b"/>
            <a:pathLst>
              <a:path w="2954532" h="1471894">
                <a:moveTo>
                  <a:pt x="0" y="0"/>
                </a:moveTo>
                <a:lnTo>
                  <a:pt x="2954532" y="0"/>
                </a:lnTo>
                <a:lnTo>
                  <a:pt x="2954532" y="1471894"/>
                </a:lnTo>
                <a:lnTo>
                  <a:pt x="0" y="1471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Freeform 5"/>
          <p:cNvSpPr/>
          <p:nvPr/>
        </p:nvSpPr>
        <p:spPr>
          <a:xfrm rot="7498112">
            <a:off x="15454744" y="566955"/>
            <a:ext cx="1433929" cy="1074143"/>
          </a:xfrm>
          <a:custGeom>
            <a:avLst/>
            <a:gdLst/>
            <a:ahLst/>
            <a:cxnLst/>
            <a:rect l="l" t="t" r="r" b="b"/>
            <a:pathLst>
              <a:path w="1433929" h="1074143">
                <a:moveTo>
                  <a:pt x="0" y="0"/>
                </a:moveTo>
                <a:lnTo>
                  <a:pt x="1433929" y="0"/>
                </a:lnTo>
                <a:lnTo>
                  <a:pt x="1433929" y="1074143"/>
                </a:lnTo>
                <a:lnTo>
                  <a:pt x="0" y="1074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6" name="Group 6"/>
          <p:cNvGrpSpPr/>
          <p:nvPr/>
        </p:nvGrpSpPr>
        <p:grpSpPr>
          <a:xfrm>
            <a:off x="2410212" y="3234064"/>
            <a:ext cx="13965461" cy="5317905"/>
            <a:chOff x="0" y="-85725"/>
            <a:chExt cx="18620615" cy="7090539"/>
          </a:xfrm>
        </p:grpSpPr>
        <p:sp>
          <p:nvSpPr>
            <p:cNvPr id="7" name="TextBox 7"/>
            <p:cNvSpPr txBox="1"/>
            <p:nvPr/>
          </p:nvSpPr>
          <p:spPr>
            <a:xfrm>
              <a:off x="0" y="-85725"/>
              <a:ext cx="6235184" cy="5485177"/>
            </a:xfrm>
            <a:prstGeom prst="rect">
              <a:avLst/>
            </a:prstGeom>
          </p:spPr>
          <p:txBody>
            <a:bodyPr wrap="square" lIns="0" tIns="0" rIns="0" bIns="0" rtlCol="0" anchor="t">
              <a:spAutoFit/>
            </a:bodyPr>
            <a:lstStyle/>
            <a:p>
              <a:pPr marL="1005695" lvl="1" indent="-502848" algn="just">
                <a:lnSpc>
                  <a:spcPts val="6521"/>
                </a:lnSpc>
                <a:buFont typeface="Arial"/>
                <a:buChar char="•"/>
              </a:pPr>
              <a:r>
                <a:rPr lang="en-US" sz="4658" dirty="0" err="1">
                  <a:solidFill>
                    <a:srgbClr val="000000"/>
                  </a:solidFill>
                  <a:ea typeface="Noto Sans T Chinese"/>
                </a:rPr>
                <a:t>功能之間衝突</a:t>
              </a:r>
              <a:endParaRPr lang="en-US" sz="4658" dirty="0">
                <a:solidFill>
                  <a:srgbClr val="000000"/>
                </a:solidFill>
                <a:ea typeface="Noto Sans T Chinese"/>
              </a:endParaRPr>
            </a:p>
            <a:p>
              <a:pPr algn="just">
                <a:lnSpc>
                  <a:spcPts val="6521"/>
                </a:lnSpc>
              </a:pPr>
              <a:endParaRPr lang="en-US" sz="4658" dirty="0">
                <a:solidFill>
                  <a:srgbClr val="000000"/>
                </a:solidFill>
                <a:ea typeface="Noto Sans T Chinese"/>
              </a:endParaRPr>
            </a:p>
            <a:p>
              <a:pPr algn="just">
                <a:lnSpc>
                  <a:spcPts val="6521"/>
                </a:lnSpc>
              </a:pPr>
              <a:endParaRPr lang="en-US" sz="4658" dirty="0">
                <a:solidFill>
                  <a:srgbClr val="000000"/>
                </a:solidFill>
                <a:ea typeface="Noto Sans T Chinese"/>
              </a:endParaRPr>
            </a:p>
            <a:p>
              <a:pPr algn="just">
                <a:lnSpc>
                  <a:spcPts val="6521"/>
                </a:lnSpc>
              </a:pPr>
              <a:endParaRPr lang="en-US" sz="4658" dirty="0">
                <a:solidFill>
                  <a:srgbClr val="000000"/>
                </a:solidFill>
                <a:ea typeface="Noto Sans T Chinese"/>
              </a:endParaRPr>
            </a:p>
            <a:p>
              <a:pPr marL="1005695" lvl="1" indent="-502848" algn="just">
                <a:lnSpc>
                  <a:spcPts val="6521"/>
                </a:lnSpc>
                <a:buFont typeface="Arial"/>
                <a:buChar char="•"/>
              </a:pPr>
              <a:r>
                <a:rPr lang="en-US" sz="4658" dirty="0" err="1">
                  <a:solidFill>
                    <a:srgbClr val="000000"/>
                  </a:solidFill>
                  <a:ea typeface="Noto Sans T Chinese"/>
                </a:rPr>
                <a:t>時間軸的排序</a:t>
              </a:r>
              <a:endParaRPr lang="en-US" sz="4658" dirty="0">
                <a:solidFill>
                  <a:srgbClr val="000000"/>
                </a:solidFill>
                <a:ea typeface="Noto Sans T Chinese"/>
              </a:endParaRPr>
            </a:p>
          </p:txBody>
        </p:sp>
        <p:sp>
          <p:nvSpPr>
            <p:cNvPr id="8" name="TextBox 8"/>
            <p:cNvSpPr txBox="1"/>
            <p:nvPr/>
          </p:nvSpPr>
          <p:spPr>
            <a:xfrm>
              <a:off x="1158400" y="1000568"/>
              <a:ext cx="17462215" cy="2351382"/>
            </a:xfrm>
            <a:prstGeom prst="rect">
              <a:avLst/>
            </a:prstGeom>
          </p:spPr>
          <p:txBody>
            <a:bodyPr lIns="0" tIns="0" rIns="0" bIns="0" rtlCol="0" anchor="t">
              <a:spAutoFit/>
            </a:bodyPr>
            <a:lstStyle/>
            <a:p>
              <a:pPr marL="0" lvl="0" indent="0">
                <a:lnSpc>
                  <a:spcPts val="4759"/>
                </a:lnSpc>
                <a:spcBef>
                  <a:spcPct val="0"/>
                </a:spcBef>
              </a:pPr>
              <a:r>
                <a:rPr lang="en-US" sz="3399" dirty="0" err="1">
                  <a:solidFill>
                    <a:srgbClr val="000000"/>
                  </a:solidFill>
                  <a:ea typeface="Noto Sans T Chinese"/>
                </a:rPr>
                <a:t>我們的主要功能之間共用了許多硬體，而這些硬體很多時候都只能在一個地方開啟，而協調這些衝突，成為了我們專題號時做多時間的部分</a:t>
              </a:r>
              <a:r>
                <a:rPr lang="en-US" sz="3399" dirty="0">
                  <a:solidFill>
                    <a:srgbClr val="000000"/>
                  </a:solidFill>
                  <a:ea typeface="Noto Sans T Chinese"/>
                </a:rPr>
                <a:t>。</a:t>
              </a:r>
            </a:p>
          </p:txBody>
        </p:sp>
        <p:sp>
          <p:nvSpPr>
            <p:cNvPr id="9" name="TextBox 9"/>
            <p:cNvSpPr txBox="1"/>
            <p:nvPr/>
          </p:nvSpPr>
          <p:spPr>
            <a:xfrm>
              <a:off x="1158400" y="5453383"/>
              <a:ext cx="17462215" cy="1551431"/>
            </a:xfrm>
            <a:prstGeom prst="rect">
              <a:avLst/>
            </a:prstGeom>
          </p:spPr>
          <p:txBody>
            <a:bodyPr lIns="0" tIns="0" rIns="0" bIns="0" rtlCol="0" anchor="t">
              <a:spAutoFit/>
            </a:bodyPr>
            <a:lstStyle/>
            <a:p>
              <a:pPr marL="0" lvl="0" indent="0">
                <a:lnSpc>
                  <a:spcPts val="4759"/>
                </a:lnSpc>
                <a:spcBef>
                  <a:spcPct val="0"/>
                </a:spcBef>
              </a:pPr>
              <a:r>
                <a:rPr lang="en-US" sz="3399" dirty="0" err="1">
                  <a:solidFill>
                    <a:srgbClr val="000000"/>
                  </a:solidFill>
                  <a:ea typeface="Noto Sans T Chinese"/>
                </a:rPr>
                <a:t>許多的軟體之間也存在相依性的問題，我們這個專題自製程式可以說是非常的多，而這些功能的資料傳輸都需要它們各自的時間軸</a:t>
              </a:r>
              <a:r>
                <a:rPr lang="en-US" sz="3399" dirty="0">
                  <a:solidFill>
                    <a:srgbClr val="000000"/>
                  </a:solidFill>
                  <a:ea typeface="Noto Sans T Chinese"/>
                </a:rPr>
                <a:t>。</a:t>
              </a:r>
            </a:p>
          </p:txBody>
        </p:sp>
      </p:grpSp>
      <p:sp>
        <p:nvSpPr>
          <p:cNvPr id="10" name="TextBox 10"/>
          <p:cNvSpPr txBox="1"/>
          <p:nvPr/>
        </p:nvSpPr>
        <p:spPr>
          <a:xfrm>
            <a:off x="17812022" y="9706610"/>
            <a:ext cx="673804"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TextBox 2"/>
          <p:cNvSpPr txBox="1"/>
          <p:nvPr/>
        </p:nvSpPr>
        <p:spPr>
          <a:xfrm>
            <a:off x="1028700" y="1327245"/>
            <a:ext cx="7539594" cy="1014097"/>
          </a:xfrm>
          <a:prstGeom prst="rect">
            <a:avLst/>
          </a:prstGeom>
        </p:spPr>
        <p:txBody>
          <a:bodyPr lIns="0" tIns="0" rIns="0" bIns="0" rtlCol="0" anchor="t">
            <a:spAutoFit/>
          </a:bodyPr>
          <a:lstStyle/>
          <a:p>
            <a:pPr>
              <a:lnSpc>
                <a:spcPts val="7840"/>
              </a:lnSpc>
              <a:spcBef>
                <a:spcPct val="0"/>
              </a:spcBef>
            </a:pPr>
            <a:r>
              <a:rPr lang="en-US" sz="7000">
                <a:solidFill>
                  <a:srgbClr val="9B4819"/>
                </a:solidFill>
                <a:ea typeface="芫荽"/>
              </a:rPr>
              <a:t>目錄</a:t>
            </a:r>
          </a:p>
        </p:txBody>
      </p:sp>
      <p:sp>
        <p:nvSpPr>
          <p:cNvPr id="3" name="AutoShape 3"/>
          <p:cNvSpPr/>
          <p:nvPr/>
        </p:nvSpPr>
        <p:spPr>
          <a:xfrm>
            <a:off x="713534" y="1038225"/>
            <a:ext cx="16885847" cy="0"/>
          </a:xfrm>
          <a:prstGeom prst="line">
            <a:avLst/>
          </a:prstGeom>
          <a:ln w="19050" cap="flat">
            <a:solidFill>
              <a:srgbClr val="BD8F53"/>
            </a:solidFill>
            <a:prstDash val="solid"/>
            <a:headEnd type="none" w="sm" len="sm"/>
            <a:tailEnd type="none" w="sm" len="sm"/>
          </a:ln>
        </p:spPr>
        <p:txBody>
          <a:bodyPr/>
          <a:lstStyle/>
          <a:p>
            <a:endParaRPr lang="zh-TW" altLang="en-US"/>
          </a:p>
        </p:txBody>
      </p:sp>
      <p:graphicFrame>
        <p:nvGraphicFramePr>
          <p:cNvPr id="4" name="Table 4"/>
          <p:cNvGraphicFramePr>
            <a:graphicFrameLocks noGrp="1"/>
          </p:cNvGraphicFramePr>
          <p:nvPr/>
        </p:nvGraphicFramePr>
        <p:xfrm>
          <a:off x="1028700" y="2990507"/>
          <a:ext cx="7539594" cy="5722100"/>
        </p:xfrm>
        <a:graphic>
          <a:graphicData uri="http://schemas.openxmlformats.org/drawingml/2006/table">
            <a:tbl>
              <a:tblPr/>
              <a:tblGrid>
                <a:gridCol w="1068811">
                  <a:extLst>
                    <a:ext uri="{9D8B030D-6E8A-4147-A177-3AD203B41FA5}">
                      <a16:colId xmlns:a16="http://schemas.microsoft.com/office/drawing/2014/main" val="20000"/>
                    </a:ext>
                  </a:extLst>
                </a:gridCol>
                <a:gridCol w="6470783">
                  <a:extLst>
                    <a:ext uri="{9D8B030D-6E8A-4147-A177-3AD203B41FA5}">
                      <a16:colId xmlns:a16="http://schemas.microsoft.com/office/drawing/2014/main" val="20001"/>
                    </a:ext>
                  </a:extLst>
                </a:gridCol>
              </a:tblGrid>
              <a:tr h="1430525">
                <a:tc>
                  <a:txBody>
                    <a:bodyPr/>
                    <a:lstStyle/>
                    <a:p>
                      <a:pPr algn="ctr">
                        <a:lnSpc>
                          <a:spcPts val="4899"/>
                        </a:lnSpc>
                        <a:defRPr/>
                      </a:pPr>
                      <a:r>
                        <a:rPr lang="en-US" sz="3499">
                          <a:solidFill>
                            <a:srgbClr val="9B4819"/>
                          </a:solidFill>
                          <a:latin typeface="芫荽 Bold Italics"/>
                        </a:rPr>
                        <a:t>01</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BD8F53"/>
                      </a:solidFill>
                      <a:prstDash val="solid"/>
                      <a:round/>
                      <a:headEnd type="none" w="med" len="med"/>
                      <a:tailEnd type="none" w="med" len="med"/>
                    </a:lnB>
                  </a:tcPr>
                </a:tc>
                <a:tc>
                  <a:txBody>
                    <a:bodyPr/>
                    <a:lstStyle/>
                    <a:p>
                      <a:pPr algn="ctr">
                        <a:lnSpc>
                          <a:spcPts val="4899"/>
                        </a:lnSpc>
                        <a:defRPr/>
                      </a:pPr>
                      <a:r>
                        <a:rPr lang="en-US" sz="3499" spc="244" dirty="0" err="1">
                          <a:solidFill>
                            <a:srgbClr val="000000"/>
                          </a:solidFill>
                          <a:ea typeface="圓體"/>
                        </a:rPr>
                        <a:t>動機目的</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BD8F53"/>
                      </a:solidFill>
                      <a:prstDash val="solid"/>
                      <a:round/>
                      <a:headEnd type="none" w="med" len="med"/>
                      <a:tailEnd type="none" w="med" len="med"/>
                    </a:lnB>
                  </a:tcPr>
                </a:tc>
                <a:extLst>
                  <a:ext uri="{0D108BD9-81ED-4DB2-BD59-A6C34878D82A}">
                    <a16:rowId xmlns:a16="http://schemas.microsoft.com/office/drawing/2014/main" val="10000"/>
                  </a:ext>
                </a:extLst>
              </a:tr>
              <a:tr h="1430525">
                <a:tc>
                  <a:txBody>
                    <a:bodyPr/>
                    <a:lstStyle/>
                    <a:p>
                      <a:pPr algn="ctr">
                        <a:lnSpc>
                          <a:spcPts val="4899"/>
                        </a:lnSpc>
                        <a:defRPr/>
                      </a:pPr>
                      <a:r>
                        <a:rPr lang="en-US" sz="3499">
                          <a:solidFill>
                            <a:srgbClr val="9B4819"/>
                          </a:solidFill>
                          <a:latin typeface="芫荽 Bold Italics"/>
                        </a:rPr>
                        <a:t>03</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BD8F53"/>
                      </a:solidFill>
                      <a:prstDash val="solid"/>
                      <a:round/>
                      <a:headEnd type="none" w="med" len="med"/>
                      <a:tailEnd type="none" w="med" len="med"/>
                    </a:lnT>
                    <a:lnB w="0" cap="flat" cmpd="sng" algn="ctr">
                      <a:solidFill>
                        <a:srgbClr val="BD8F53"/>
                      </a:solidFill>
                      <a:prstDash val="solid"/>
                      <a:round/>
                      <a:headEnd type="none" w="med" len="med"/>
                      <a:tailEnd type="none" w="med" len="med"/>
                    </a:lnB>
                  </a:tcPr>
                </a:tc>
                <a:tc>
                  <a:txBody>
                    <a:bodyPr/>
                    <a:lstStyle/>
                    <a:p>
                      <a:pPr algn="ctr">
                        <a:lnSpc>
                          <a:spcPts val="4899"/>
                        </a:lnSpc>
                        <a:defRPr/>
                      </a:pPr>
                      <a:r>
                        <a:rPr lang="en-US" sz="3499" spc="244" dirty="0" err="1">
                          <a:solidFill>
                            <a:srgbClr val="000000"/>
                          </a:solidFill>
                          <a:ea typeface="圓體"/>
                        </a:rPr>
                        <a:t>系統架構</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BD8F53"/>
                      </a:solidFill>
                      <a:prstDash val="solid"/>
                      <a:round/>
                      <a:headEnd type="none" w="med" len="med"/>
                      <a:tailEnd type="none" w="med" len="med"/>
                    </a:lnT>
                    <a:lnB w="19050" cap="flat" cmpd="sng" algn="ctr">
                      <a:solidFill>
                        <a:srgbClr val="BD8F53"/>
                      </a:solidFill>
                      <a:prstDash val="solid"/>
                      <a:round/>
                      <a:headEnd type="none" w="med" len="med"/>
                      <a:tailEnd type="none" w="med" len="med"/>
                    </a:lnB>
                  </a:tcPr>
                </a:tc>
                <a:extLst>
                  <a:ext uri="{0D108BD9-81ED-4DB2-BD59-A6C34878D82A}">
                    <a16:rowId xmlns:a16="http://schemas.microsoft.com/office/drawing/2014/main" val="10001"/>
                  </a:ext>
                </a:extLst>
              </a:tr>
              <a:tr h="1430525">
                <a:tc>
                  <a:txBody>
                    <a:bodyPr/>
                    <a:lstStyle/>
                    <a:p>
                      <a:pPr algn="ctr">
                        <a:lnSpc>
                          <a:spcPts val="4899"/>
                        </a:lnSpc>
                        <a:defRPr/>
                      </a:pPr>
                      <a:r>
                        <a:rPr lang="en-US" sz="3499">
                          <a:solidFill>
                            <a:srgbClr val="9B4819"/>
                          </a:solidFill>
                          <a:latin typeface="芫荽 Bold Italics"/>
                        </a:rPr>
                        <a:t>04</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BD8F53"/>
                      </a:solidFill>
                      <a:prstDash val="solid"/>
                      <a:round/>
                      <a:headEnd type="none" w="med" len="med"/>
                      <a:tailEnd type="none" w="med" len="med"/>
                    </a:lnT>
                    <a:lnB w="0" cap="flat" cmpd="sng" algn="ctr">
                      <a:solidFill>
                        <a:srgbClr val="BD8F53"/>
                      </a:solidFill>
                      <a:prstDash val="solid"/>
                      <a:round/>
                      <a:headEnd type="none" w="med" len="med"/>
                      <a:tailEnd type="none" w="med" len="med"/>
                    </a:lnB>
                  </a:tcPr>
                </a:tc>
                <a:tc>
                  <a:txBody>
                    <a:bodyPr/>
                    <a:lstStyle/>
                    <a:p>
                      <a:pPr algn="ctr">
                        <a:lnSpc>
                          <a:spcPts val="4899"/>
                        </a:lnSpc>
                        <a:defRPr/>
                      </a:pPr>
                      <a:r>
                        <a:rPr lang="en-US" sz="3499" spc="244">
                          <a:solidFill>
                            <a:srgbClr val="000000"/>
                          </a:solidFill>
                          <a:ea typeface="圓體"/>
                        </a:rPr>
                        <a:t>介面設計</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BD8F53"/>
                      </a:solidFill>
                      <a:prstDash val="solid"/>
                      <a:round/>
                      <a:headEnd type="none" w="med" len="med"/>
                      <a:tailEnd type="none" w="med" len="med"/>
                    </a:lnT>
                    <a:lnB w="19050" cap="flat" cmpd="sng" algn="ctr">
                      <a:solidFill>
                        <a:srgbClr val="BD8F53"/>
                      </a:solidFill>
                      <a:prstDash val="solid"/>
                      <a:round/>
                      <a:headEnd type="none" w="med" len="med"/>
                      <a:tailEnd type="none" w="med" len="med"/>
                    </a:lnB>
                  </a:tcPr>
                </a:tc>
                <a:extLst>
                  <a:ext uri="{0D108BD9-81ED-4DB2-BD59-A6C34878D82A}">
                    <a16:rowId xmlns:a16="http://schemas.microsoft.com/office/drawing/2014/main" val="10002"/>
                  </a:ext>
                </a:extLst>
              </a:tr>
              <a:tr h="1430525">
                <a:tc>
                  <a:txBody>
                    <a:bodyPr/>
                    <a:lstStyle/>
                    <a:p>
                      <a:pPr algn="ctr">
                        <a:lnSpc>
                          <a:spcPts val="4899"/>
                        </a:lnSpc>
                        <a:defRPr/>
                      </a:pPr>
                      <a:r>
                        <a:rPr lang="en-US" sz="3499">
                          <a:solidFill>
                            <a:srgbClr val="9B4819"/>
                          </a:solidFill>
                          <a:latin typeface="芫荽 Bold Italics"/>
                        </a:rPr>
                        <a:t>05</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BD8F53"/>
                      </a:solidFill>
                      <a:prstDash val="solid"/>
                      <a:round/>
                      <a:headEnd type="none" w="med" len="med"/>
                      <a:tailEnd type="none" w="med" len="med"/>
                    </a:lnT>
                    <a:lnB w="0" cap="flat" cmpd="sng" algn="ctr">
                      <a:solidFill>
                        <a:srgbClr val="BD8F53"/>
                      </a:solidFill>
                      <a:prstDash val="solid"/>
                      <a:round/>
                      <a:headEnd type="none" w="med" len="med"/>
                      <a:tailEnd type="none" w="med" len="med"/>
                    </a:lnB>
                  </a:tcPr>
                </a:tc>
                <a:tc>
                  <a:txBody>
                    <a:bodyPr/>
                    <a:lstStyle/>
                    <a:p>
                      <a:pPr algn="ctr">
                        <a:lnSpc>
                          <a:spcPts val="4899"/>
                        </a:lnSpc>
                        <a:defRPr/>
                      </a:pPr>
                      <a:r>
                        <a:rPr lang="en-US" sz="3499" spc="244" dirty="0" err="1">
                          <a:solidFill>
                            <a:srgbClr val="000000"/>
                          </a:solidFill>
                          <a:ea typeface="圓體"/>
                        </a:rPr>
                        <a:t>工具介紹</a:t>
                      </a:r>
                      <a:endParaRPr lang="en-US" sz="1100" dirty="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BD8F53"/>
                      </a:solidFill>
                      <a:prstDash val="solid"/>
                      <a:round/>
                      <a:headEnd type="none" w="med" len="med"/>
                      <a:tailEnd type="none" w="med" len="med"/>
                    </a:lnT>
                    <a:lnB w="19050" cap="flat" cmpd="sng" algn="ctr">
                      <a:solidFill>
                        <a:srgbClr val="BD8F53"/>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 name="Table 5"/>
          <p:cNvGraphicFramePr>
            <a:graphicFrameLocks noGrp="1"/>
          </p:cNvGraphicFramePr>
          <p:nvPr/>
        </p:nvGraphicFramePr>
        <p:xfrm>
          <a:off x="9372135" y="2990507"/>
          <a:ext cx="7539594" cy="5722100"/>
        </p:xfrm>
        <a:graphic>
          <a:graphicData uri="http://schemas.openxmlformats.org/drawingml/2006/table">
            <a:tbl>
              <a:tblPr/>
              <a:tblGrid>
                <a:gridCol w="1068811">
                  <a:extLst>
                    <a:ext uri="{9D8B030D-6E8A-4147-A177-3AD203B41FA5}">
                      <a16:colId xmlns:a16="http://schemas.microsoft.com/office/drawing/2014/main" val="20000"/>
                    </a:ext>
                  </a:extLst>
                </a:gridCol>
                <a:gridCol w="6470783">
                  <a:extLst>
                    <a:ext uri="{9D8B030D-6E8A-4147-A177-3AD203B41FA5}">
                      <a16:colId xmlns:a16="http://schemas.microsoft.com/office/drawing/2014/main" val="20001"/>
                    </a:ext>
                  </a:extLst>
                </a:gridCol>
              </a:tblGrid>
              <a:tr h="1430525">
                <a:tc>
                  <a:txBody>
                    <a:bodyPr/>
                    <a:lstStyle/>
                    <a:p>
                      <a:pPr algn="ctr">
                        <a:lnSpc>
                          <a:spcPts val="4899"/>
                        </a:lnSpc>
                        <a:defRPr/>
                      </a:pPr>
                      <a:r>
                        <a:rPr lang="en-US" sz="3499">
                          <a:solidFill>
                            <a:srgbClr val="9B4819"/>
                          </a:solidFill>
                          <a:latin typeface="芫荽 Bold Italics"/>
                        </a:rPr>
                        <a:t>06</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BD8F53"/>
                      </a:solidFill>
                      <a:prstDash val="solid"/>
                      <a:round/>
                      <a:headEnd type="none" w="med" len="med"/>
                      <a:tailEnd type="none" w="med" len="med"/>
                    </a:lnB>
                  </a:tcPr>
                </a:tc>
                <a:tc>
                  <a:txBody>
                    <a:bodyPr/>
                    <a:lstStyle/>
                    <a:p>
                      <a:pPr algn="ctr">
                        <a:lnSpc>
                          <a:spcPts val="4899"/>
                        </a:lnSpc>
                        <a:defRPr/>
                      </a:pPr>
                      <a:r>
                        <a:rPr lang="en-US" sz="3499" spc="244">
                          <a:solidFill>
                            <a:srgbClr val="000000"/>
                          </a:solidFill>
                          <a:ea typeface="圓體"/>
                        </a:rPr>
                        <a:t>功能介紹</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BD8F53"/>
                      </a:solidFill>
                      <a:prstDash val="solid"/>
                      <a:round/>
                      <a:headEnd type="none" w="med" len="med"/>
                      <a:tailEnd type="none" w="med" len="med"/>
                    </a:lnB>
                  </a:tcPr>
                </a:tc>
                <a:extLst>
                  <a:ext uri="{0D108BD9-81ED-4DB2-BD59-A6C34878D82A}">
                    <a16:rowId xmlns:a16="http://schemas.microsoft.com/office/drawing/2014/main" val="10000"/>
                  </a:ext>
                </a:extLst>
              </a:tr>
              <a:tr h="1430525">
                <a:tc>
                  <a:txBody>
                    <a:bodyPr/>
                    <a:lstStyle/>
                    <a:p>
                      <a:pPr algn="ctr">
                        <a:lnSpc>
                          <a:spcPts val="4899"/>
                        </a:lnSpc>
                        <a:defRPr/>
                      </a:pPr>
                      <a:r>
                        <a:rPr lang="en-US" sz="3499">
                          <a:solidFill>
                            <a:srgbClr val="9B4819"/>
                          </a:solidFill>
                          <a:latin typeface="芫荽 Bold Italics"/>
                        </a:rPr>
                        <a:t>15</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BD8F53"/>
                      </a:solidFill>
                      <a:prstDash val="solid"/>
                      <a:round/>
                      <a:headEnd type="none" w="med" len="med"/>
                      <a:tailEnd type="none" w="med" len="med"/>
                    </a:lnT>
                    <a:lnB w="0" cap="flat" cmpd="sng" algn="ctr">
                      <a:solidFill>
                        <a:srgbClr val="BD8F53"/>
                      </a:solidFill>
                      <a:prstDash val="solid"/>
                      <a:round/>
                      <a:headEnd type="none" w="med" len="med"/>
                      <a:tailEnd type="none" w="med" len="med"/>
                    </a:lnB>
                  </a:tcPr>
                </a:tc>
                <a:tc>
                  <a:txBody>
                    <a:bodyPr/>
                    <a:lstStyle/>
                    <a:p>
                      <a:pPr algn="ctr">
                        <a:lnSpc>
                          <a:spcPts val="4899"/>
                        </a:lnSpc>
                        <a:defRPr/>
                      </a:pPr>
                      <a:r>
                        <a:rPr lang="en-US" sz="3499" spc="244">
                          <a:solidFill>
                            <a:srgbClr val="000000"/>
                          </a:solidFill>
                          <a:ea typeface="圓體"/>
                        </a:rPr>
                        <a:t>設計實驗</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BD8F53"/>
                      </a:solidFill>
                      <a:prstDash val="solid"/>
                      <a:round/>
                      <a:headEnd type="none" w="med" len="med"/>
                      <a:tailEnd type="none" w="med" len="med"/>
                    </a:lnT>
                    <a:lnB w="19050" cap="flat" cmpd="sng" algn="ctr">
                      <a:solidFill>
                        <a:srgbClr val="BD8F53"/>
                      </a:solidFill>
                      <a:prstDash val="solid"/>
                      <a:round/>
                      <a:headEnd type="none" w="med" len="med"/>
                      <a:tailEnd type="none" w="med" len="med"/>
                    </a:lnB>
                  </a:tcPr>
                </a:tc>
                <a:extLst>
                  <a:ext uri="{0D108BD9-81ED-4DB2-BD59-A6C34878D82A}">
                    <a16:rowId xmlns:a16="http://schemas.microsoft.com/office/drawing/2014/main" val="10001"/>
                  </a:ext>
                </a:extLst>
              </a:tr>
              <a:tr h="1430525">
                <a:tc>
                  <a:txBody>
                    <a:bodyPr/>
                    <a:lstStyle/>
                    <a:p>
                      <a:pPr algn="ctr">
                        <a:lnSpc>
                          <a:spcPts val="4899"/>
                        </a:lnSpc>
                        <a:defRPr/>
                      </a:pPr>
                      <a:r>
                        <a:rPr lang="en-US" sz="3499">
                          <a:solidFill>
                            <a:srgbClr val="9B4819"/>
                          </a:solidFill>
                          <a:latin typeface="芫荽 Bold Italics"/>
                        </a:rPr>
                        <a:t>17</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BD8F53"/>
                      </a:solidFill>
                      <a:prstDash val="solid"/>
                      <a:round/>
                      <a:headEnd type="none" w="med" len="med"/>
                      <a:tailEnd type="none" w="med" len="med"/>
                    </a:lnT>
                    <a:lnB w="0" cap="flat" cmpd="sng" algn="ctr">
                      <a:solidFill>
                        <a:srgbClr val="BD8F53"/>
                      </a:solidFill>
                      <a:prstDash val="solid"/>
                      <a:round/>
                      <a:headEnd type="none" w="med" len="med"/>
                      <a:tailEnd type="none" w="med" len="med"/>
                    </a:lnB>
                  </a:tcPr>
                </a:tc>
                <a:tc>
                  <a:txBody>
                    <a:bodyPr/>
                    <a:lstStyle/>
                    <a:p>
                      <a:pPr algn="ctr">
                        <a:lnSpc>
                          <a:spcPts val="4899"/>
                        </a:lnSpc>
                        <a:defRPr/>
                      </a:pPr>
                      <a:r>
                        <a:rPr lang="en-US" sz="3499" spc="244">
                          <a:solidFill>
                            <a:srgbClr val="000000"/>
                          </a:solidFill>
                          <a:ea typeface="圓體"/>
                        </a:rPr>
                        <a:t>遇到困難</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BD8F53"/>
                      </a:solidFill>
                      <a:prstDash val="solid"/>
                      <a:round/>
                      <a:headEnd type="none" w="med" len="med"/>
                      <a:tailEnd type="none" w="med" len="med"/>
                    </a:lnT>
                    <a:lnB w="19050" cap="flat" cmpd="sng" algn="ctr">
                      <a:solidFill>
                        <a:srgbClr val="BD8F53"/>
                      </a:solidFill>
                      <a:prstDash val="solid"/>
                      <a:round/>
                      <a:headEnd type="none" w="med" len="med"/>
                      <a:tailEnd type="none" w="med" len="med"/>
                    </a:lnB>
                  </a:tcPr>
                </a:tc>
                <a:extLst>
                  <a:ext uri="{0D108BD9-81ED-4DB2-BD59-A6C34878D82A}">
                    <a16:rowId xmlns:a16="http://schemas.microsoft.com/office/drawing/2014/main" val="10002"/>
                  </a:ext>
                </a:extLst>
              </a:tr>
              <a:tr h="1430525">
                <a:tc>
                  <a:txBody>
                    <a:bodyPr/>
                    <a:lstStyle/>
                    <a:p>
                      <a:pPr algn="ctr">
                        <a:lnSpc>
                          <a:spcPts val="4899"/>
                        </a:lnSpc>
                        <a:defRPr/>
                      </a:pPr>
                      <a:r>
                        <a:rPr lang="en-US" sz="3499">
                          <a:solidFill>
                            <a:srgbClr val="9B4819"/>
                          </a:solidFill>
                          <a:latin typeface="芫荽 Bold Italics"/>
                        </a:rPr>
                        <a:t>20</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BD8F53"/>
                      </a:solidFill>
                      <a:prstDash val="solid"/>
                      <a:round/>
                      <a:headEnd type="none" w="med" len="med"/>
                      <a:tailEnd type="none" w="med" len="med"/>
                    </a:lnT>
                    <a:lnB w="0" cap="flat" cmpd="sng" algn="ctr">
                      <a:solidFill>
                        <a:srgbClr val="BD8F53"/>
                      </a:solidFill>
                      <a:prstDash val="solid"/>
                      <a:round/>
                      <a:headEnd type="none" w="med" len="med"/>
                      <a:tailEnd type="none" w="med" len="med"/>
                    </a:lnB>
                  </a:tcPr>
                </a:tc>
                <a:tc>
                  <a:txBody>
                    <a:bodyPr/>
                    <a:lstStyle/>
                    <a:p>
                      <a:pPr algn="ctr">
                        <a:lnSpc>
                          <a:spcPts val="4899"/>
                        </a:lnSpc>
                        <a:defRPr/>
                      </a:pPr>
                      <a:r>
                        <a:rPr lang="en-US" sz="3499" spc="244">
                          <a:solidFill>
                            <a:srgbClr val="000000"/>
                          </a:solidFill>
                          <a:ea typeface="圓體"/>
                        </a:rPr>
                        <a:t>未來展望</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BD8F53"/>
                      </a:solidFill>
                      <a:prstDash val="solid"/>
                      <a:round/>
                      <a:headEnd type="none" w="med" len="med"/>
                      <a:tailEnd type="none" w="med" len="med"/>
                    </a:lnT>
                    <a:lnB w="19050" cap="flat" cmpd="sng" algn="ctr">
                      <a:solidFill>
                        <a:srgbClr val="BD8F53"/>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3" name="Group 3"/>
          <p:cNvGrpSpPr/>
          <p:nvPr/>
        </p:nvGrpSpPr>
        <p:grpSpPr>
          <a:xfrm>
            <a:off x="14611884" y="77085"/>
            <a:ext cx="3150735" cy="1922280"/>
            <a:chOff x="0" y="0"/>
            <a:chExt cx="4200981" cy="2563039"/>
          </a:xfrm>
        </p:grpSpPr>
        <p:sp>
          <p:nvSpPr>
            <p:cNvPr id="4" name="Freeform 4"/>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Freeform 5"/>
            <p:cNvSpPr/>
            <p:nvPr/>
          </p:nvSpPr>
          <p:spPr>
            <a:xfrm>
              <a:off x="604909" y="285463"/>
              <a:ext cx="2991162" cy="1992114"/>
            </a:xfrm>
            <a:custGeom>
              <a:avLst/>
              <a:gdLst/>
              <a:ahLst/>
              <a:cxnLst/>
              <a:rect l="l" t="t" r="r" b="b"/>
              <a:pathLst>
                <a:path w="2991162" h="1992114">
                  <a:moveTo>
                    <a:pt x="0" y="0"/>
                  </a:moveTo>
                  <a:lnTo>
                    <a:pt x="2991162" y="0"/>
                  </a:lnTo>
                  <a:lnTo>
                    <a:pt x="2991162" y="1992114"/>
                  </a:lnTo>
                  <a:lnTo>
                    <a:pt x="0" y="1992114"/>
                  </a:lnTo>
                  <a:lnTo>
                    <a:pt x="0" y="0"/>
                  </a:lnTo>
                  <a:close/>
                </a:path>
              </a:pathLst>
            </a:custGeom>
            <a:blipFill>
              <a:blip r:embed="rId4"/>
              <a:stretch>
                <a:fillRect/>
              </a:stretch>
            </a:blipFill>
          </p:spPr>
          <p:txBody>
            <a:bodyPr/>
            <a:lstStyle/>
            <a:p>
              <a:endParaRPr lang="zh-TW" altLang="en-US"/>
            </a:p>
          </p:txBody>
        </p:sp>
      </p:grpSp>
      <p:sp>
        <p:nvSpPr>
          <p:cNvPr id="6" name="TextBox 6"/>
          <p:cNvSpPr txBox="1"/>
          <p:nvPr/>
        </p:nvSpPr>
        <p:spPr>
          <a:xfrm>
            <a:off x="1172101" y="1684186"/>
            <a:ext cx="713614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遇到困難之導航篇</a:t>
            </a:r>
          </a:p>
        </p:txBody>
      </p:sp>
      <p:sp>
        <p:nvSpPr>
          <p:cNvPr id="7" name="TextBox 7"/>
          <p:cNvSpPr txBox="1"/>
          <p:nvPr/>
        </p:nvSpPr>
        <p:spPr>
          <a:xfrm>
            <a:off x="1214504" y="2667635"/>
            <a:ext cx="16702021" cy="8379802"/>
          </a:xfrm>
          <a:prstGeom prst="rect">
            <a:avLst/>
          </a:prstGeom>
        </p:spPr>
        <p:txBody>
          <a:bodyPr lIns="0" tIns="0" rIns="0" bIns="0" rtlCol="0" anchor="t">
            <a:spAutoFit/>
          </a:bodyPr>
          <a:lstStyle/>
          <a:p>
            <a:pPr>
              <a:lnSpc>
                <a:spcPts val="4759"/>
              </a:lnSpc>
            </a:pPr>
            <a:r>
              <a:rPr lang="en-US" sz="3399" dirty="0" err="1">
                <a:solidFill>
                  <a:srgbClr val="000000"/>
                </a:solidFill>
                <a:ea typeface="Noto Sans T Chinese"/>
              </a:rPr>
              <a:t>我們拆分了導航需要的所有的所需套件，包括三大部分</a:t>
            </a:r>
            <a:endParaRPr lang="en-US" sz="3399" dirty="0">
              <a:solidFill>
                <a:srgbClr val="000000"/>
              </a:solidFill>
              <a:ea typeface="Noto Sans T Chinese"/>
            </a:endParaRPr>
          </a:p>
          <a:p>
            <a:pPr marL="734059" lvl="1" indent="-367030">
              <a:lnSpc>
                <a:spcPts val="4759"/>
              </a:lnSpc>
              <a:buFont typeface="Arial"/>
              <a:buChar char="•"/>
            </a:pPr>
            <a:r>
              <a:rPr lang="en-US" sz="3399" dirty="0" err="1">
                <a:solidFill>
                  <a:srgbClr val="000000"/>
                </a:solidFill>
                <a:latin typeface="Noto Sans T Chinese"/>
                <a:ea typeface="Noto Sans T Chinese"/>
              </a:rPr>
              <a:t>cpu負荷問題</a:t>
            </a:r>
            <a:endParaRPr lang="en-US" sz="3399" dirty="0">
              <a:solidFill>
                <a:srgbClr val="000000"/>
              </a:solidFill>
              <a:latin typeface="Noto Sans T Chinese"/>
              <a:ea typeface="Noto Sans T Chinese"/>
            </a:endParaRPr>
          </a:p>
          <a:p>
            <a:pPr marL="734059" lvl="1" indent="-367030">
              <a:lnSpc>
                <a:spcPts val="4759"/>
              </a:lnSpc>
              <a:buFont typeface="Arial"/>
              <a:buChar char="•"/>
            </a:pPr>
            <a:r>
              <a:rPr lang="en-US" sz="3399" dirty="0" err="1">
                <a:solidFill>
                  <a:srgbClr val="000000"/>
                </a:solidFill>
                <a:ea typeface="Noto Sans T Chinese"/>
              </a:rPr>
              <a:t>車輪控制</a:t>
            </a:r>
            <a:endParaRPr lang="en-US" sz="3399" dirty="0">
              <a:solidFill>
                <a:srgbClr val="000000"/>
              </a:solidFill>
              <a:ea typeface="Noto Sans T Chinese"/>
            </a:endParaRPr>
          </a:p>
          <a:p>
            <a:pPr marL="734059" lvl="1" indent="-367030">
              <a:lnSpc>
                <a:spcPts val="4759"/>
              </a:lnSpc>
              <a:buFont typeface="Arial"/>
              <a:buChar char="•"/>
            </a:pPr>
            <a:r>
              <a:rPr lang="en-US" sz="3399" dirty="0" err="1">
                <a:solidFill>
                  <a:srgbClr val="000000"/>
                </a:solidFill>
                <a:ea typeface="Noto Sans T Chinese"/>
              </a:rPr>
              <a:t>光達訊號</a:t>
            </a:r>
            <a:endParaRPr lang="en-US" sz="3399" dirty="0">
              <a:solidFill>
                <a:srgbClr val="000000"/>
              </a:solidFill>
              <a:ea typeface="Noto Sans T Chinese"/>
            </a:endParaRPr>
          </a:p>
          <a:p>
            <a:pPr marL="734059" lvl="1" indent="-367030">
              <a:lnSpc>
                <a:spcPts val="4759"/>
              </a:lnSpc>
              <a:buFont typeface="Arial"/>
              <a:buChar char="•"/>
            </a:pPr>
            <a:r>
              <a:rPr lang="en-US" sz="3399" dirty="0" err="1">
                <a:solidFill>
                  <a:srgbClr val="000000"/>
                </a:solidFill>
                <a:ea typeface="Noto Sans T Chinese"/>
              </a:rPr>
              <a:t>地圖輸入</a:t>
            </a:r>
            <a:endParaRPr lang="en-US" sz="3399" dirty="0">
              <a:solidFill>
                <a:srgbClr val="000000"/>
              </a:solidFill>
              <a:ea typeface="Noto Sans T Chinese"/>
            </a:endParaRPr>
          </a:p>
          <a:p>
            <a:pPr>
              <a:lnSpc>
                <a:spcPts val="4759"/>
              </a:lnSpc>
            </a:pPr>
            <a:r>
              <a:rPr lang="en-US" sz="3399" dirty="0">
                <a:solidFill>
                  <a:srgbClr val="000000"/>
                </a:solidFill>
                <a:latin typeface="Noto Sans T Chinese"/>
                <a:ea typeface="Noto Sans T Chinese"/>
              </a:rPr>
              <a:t>其中cup負荷問題，我們拆分並重組了影片傳輸模式，讓車上cpu進一步降低，可以達到雙核加起來不到100%的效果(</a:t>
            </a:r>
            <a:r>
              <a:rPr lang="en-US" sz="3399" dirty="0" err="1">
                <a:solidFill>
                  <a:srgbClr val="000000"/>
                </a:solidFill>
                <a:latin typeface="Noto Sans T Chinese"/>
                <a:ea typeface="Noto Sans T Chinese"/>
              </a:rPr>
              <a:t>可以達到導航標準</a:t>
            </a:r>
            <a:r>
              <a:rPr lang="en-US" sz="3399" dirty="0">
                <a:solidFill>
                  <a:srgbClr val="000000"/>
                </a:solidFill>
                <a:latin typeface="Noto Sans T Chinese"/>
                <a:ea typeface="Noto Sans T Chinese"/>
              </a:rPr>
              <a:t>)。</a:t>
            </a:r>
          </a:p>
          <a:p>
            <a:pPr>
              <a:lnSpc>
                <a:spcPts val="4759"/>
              </a:lnSpc>
            </a:pPr>
            <a:r>
              <a:rPr lang="en-US" sz="3399" dirty="0" err="1">
                <a:solidFill>
                  <a:srgbClr val="000000"/>
                </a:solidFill>
                <a:ea typeface="Noto Sans T Chinese"/>
              </a:rPr>
              <a:t>下一頁會重點提及我們實做的功能</a:t>
            </a:r>
            <a:r>
              <a:rPr lang="en-US" sz="3399" dirty="0">
                <a:solidFill>
                  <a:srgbClr val="000000"/>
                </a:solidFill>
                <a:ea typeface="Noto Sans T Chinese"/>
              </a:rPr>
              <a:t>。</a:t>
            </a:r>
          </a:p>
          <a:p>
            <a:pPr>
              <a:lnSpc>
                <a:spcPts val="4759"/>
              </a:lnSpc>
            </a:pPr>
            <a:r>
              <a:rPr lang="en-US" sz="3399" dirty="0" err="1">
                <a:solidFill>
                  <a:srgbClr val="000000"/>
                </a:solidFill>
                <a:ea typeface="Noto Sans T Chinese"/>
              </a:rPr>
              <a:t>其中車輪控制的部分，在之前的搖桿控制部分，我們有對其做攔截及輸入</a:t>
            </a:r>
            <a:r>
              <a:rPr lang="en-US" sz="3399" dirty="0">
                <a:solidFill>
                  <a:srgbClr val="000000"/>
                </a:solidFill>
                <a:ea typeface="Noto Sans T Chinese"/>
              </a:rPr>
              <a:t>，</a:t>
            </a:r>
          </a:p>
          <a:p>
            <a:pPr>
              <a:lnSpc>
                <a:spcPts val="4759"/>
              </a:lnSpc>
            </a:pPr>
            <a:r>
              <a:rPr lang="en-US" sz="3399" dirty="0">
                <a:solidFill>
                  <a:srgbClr val="000000"/>
                </a:solidFill>
                <a:ea typeface="Noto Sans T Chinese"/>
              </a:rPr>
              <a:t>這就導致了導航的車輪控制和搖桿的車輪控制衝突，最終形成衝突結束程式的結果。而這邊以邏輯上來說該關閉我們自製程式碼，但這邊關閉後會導致網頁端和伺服器端中斷溝通；另一方面如果關閉了導航的車輪控制，會繼續進行下一步光達訊號的問題。</a:t>
            </a:r>
          </a:p>
          <a:p>
            <a:pPr>
              <a:lnSpc>
                <a:spcPts val="4759"/>
              </a:lnSpc>
            </a:pPr>
            <a:endParaRPr lang="en-US" sz="3399" dirty="0">
              <a:solidFill>
                <a:srgbClr val="000000"/>
              </a:solidFill>
              <a:ea typeface="Noto Sans T Chinese"/>
            </a:endParaRPr>
          </a:p>
          <a:p>
            <a:pPr>
              <a:lnSpc>
                <a:spcPts val="4759"/>
              </a:lnSpc>
              <a:spcBef>
                <a:spcPct val="0"/>
              </a:spcBef>
            </a:pPr>
            <a:endParaRPr lang="en-US" sz="3399" dirty="0">
              <a:solidFill>
                <a:srgbClr val="000000"/>
              </a:solidFill>
              <a:ea typeface="Noto Sans T Chinese"/>
            </a:endParaRPr>
          </a:p>
        </p:txBody>
      </p:sp>
      <p:sp>
        <p:nvSpPr>
          <p:cNvPr id="8" name="TextBox 8"/>
          <p:cNvSpPr txBox="1"/>
          <p:nvPr/>
        </p:nvSpPr>
        <p:spPr>
          <a:xfrm>
            <a:off x="17812022" y="9706610"/>
            <a:ext cx="827670"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18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3" name="Group 3"/>
          <p:cNvGrpSpPr/>
          <p:nvPr/>
        </p:nvGrpSpPr>
        <p:grpSpPr>
          <a:xfrm>
            <a:off x="14611884" y="77085"/>
            <a:ext cx="3150735" cy="1922280"/>
            <a:chOff x="0" y="0"/>
            <a:chExt cx="4200981" cy="2563039"/>
          </a:xfrm>
        </p:grpSpPr>
        <p:sp>
          <p:nvSpPr>
            <p:cNvPr id="4" name="Freeform 4"/>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Freeform 5"/>
            <p:cNvSpPr/>
            <p:nvPr/>
          </p:nvSpPr>
          <p:spPr>
            <a:xfrm>
              <a:off x="604909" y="285463"/>
              <a:ext cx="2991162" cy="1992114"/>
            </a:xfrm>
            <a:custGeom>
              <a:avLst/>
              <a:gdLst/>
              <a:ahLst/>
              <a:cxnLst/>
              <a:rect l="l" t="t" r="r" b="b"/>
              <a:pathLst>
                <a:path w="2991162" h="1992114">
                  <a:moveTo>
                    <a:pt x="0" y="0"/>
                  </a:moveTo>
                  <a:lnTo>
                    <a:pt x="2991162" y="0"/>
                  </a:lnTo>
                  <a:lnTo>
                    <a:pt x="2991162" y="1992114"/>
                  </a:lnTo>
                  <a:lnTo>
                    <a:pt x="0" y="1992114"/>
                  </a:lnTo>
                  <a:lnTo>
                    <a:pt x="0" y="0"/>
                  </a:lnTo>
                  <a:close/>
                </a:path>
              </a:pathLst>
            </a:custGeom>
            <a:blipFill>
              <a:blip r:embed="rId4"/>
              <a:stretch>
                <a:fillRect/>
              </a:stretch>
            </a:blipFill>
          </p:spPr>
          <p:txBody>
            <a:bodyPr/>
            <a:lstStyle/>
            <a:p>
              <a:endParaRPr lang="zh-TW" altLang="en-US"/>
            </a:p>
          </p:txBody>
        </p:sp>
      </p:grpSp>
      <p:sp>
        <p:nvSpPr>
          <p:cNvPr id="6" name="TextBox 6"/>
          <p:cNvSpPr txBox="1"/>
          <p:nvPr/>
        </p:nvSpPr>
        <p:spPr>
          <a:xfrm>
            <a:off x="1172101" y="1684186"/>
            <a:ext cx="713614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遇到困難之導航篇</a:t>
            </a:r>
          </a:p>
        </p:txBody>
      </p:sp>
      <p:sp>
        <p:nvSpPr>
          <p:cNvPr id="7" name="TextBox 7"/>
          <p:cNvSpPr txBox="1"/>
          <p:nvPr/>
        </p:nvSpPr>
        <p:spPr>
          <a:xfrm>
            <a:off x="1214504" y="3001010"/>
            <a:ext cx="16702021" cy="5379985"/>
          </a:xfrm>
          <a:prstGeom prst="rect">
            <a:avLst/>
          </a:prstGeom>
        </p:spPr>
        <p:txBody>
          <a:bodyPr lIns="0" tIns="0" rIns="0" bIns="0" rtlCol="0" anchor="t">
            <a:spAutoFit/>
          </a:bodyPr>
          <a:lstStyle/>
          <a:p>
            <a:pPr>
              <a:lnSpc>
                <a:spcPts val="4759"/>
              </a:lnSpc>
            </a:pPr>
            <a:r>
              <a:rPr lang="en-US" sz="3399" dirty="0" err="1">
                <a:solidFill>
                  <a:srgbClr val="000000"/>
                </a:solidFill>
                <a:ea typeface="Noto Sans T Chinese"/>
              </a:rPr>
              <a:t>光達訊號的部分同樣也有衝突問題，這裡理論上關閉哪邊的開啟訊號都是可以成功的</a:t>
            </a:r>
            <a:r>
              <a:rPr lang="en-US" sz="3399" dirty="0">
                <a:solidFill>
                  <a:srgbClr val="000000"/>
                </a:solidFill>
                <a:ea typeface="Noto Sans T Chinese"/>
              </a:rPr>
              <a:t>，</a:t>
            </a:r>
          </a:p>
          <a:p>
            <a:pPr>
              <a:lnSpc>
                <a:spcPts val="4759"/>
              </a:lnSpc>
            </a:pPr>
            <a:r>
              <a:rPr lang="en-US" sz="3399" dirty="0" err="1">
                <a:solidFill>
                  <a:srgbClr val="000000"/>
                </a:solidFill>
                <a:latin typeface="Noto Sans T Chinese"/>
                <a:ea typeface="Noto Sans T Chinese"/>
              </a:rPr>
              <a:t>這裡的問題是</a:t>
            </a:r>
            <a:r>
              <a:rPr lang="en-US" sz="3399" dirty="0">
                <a:solidFill>
                  <a:srgbClr val="000000"/>
                </a:solidFill>
                <a:latin typeface="Noto Sans T Chinese"/>
                <a:ea typeface="Noto Sans T Chinese"/>
              </a:rPr>
              <a:t>:</a:t>
            </a:r>
          </a:p>
          <a:p>
            <a:pPr marL="734059" lvl="1" indent="-367030">
              <a:lnSpc>
                <a:spcPts val="4759"/>
              </a:lnSpc>
              <a:buFont typeface="Arial"/>
              <a:buChar char="•"/>
            </a:pPr>
            <a:r>
              <a:rPr lang="en-US" sz="3399" dirty="0" err="1">
                <a:solidFill>
                  <a:srgbClr val="000000"/>
                </a:solidFill>
                <a:latin typeface="Noto Sans T Chinese"/>
                <a:ea typeface="Noto Sans T Chinese"/>
              </a:rPr>
              <a:t>光達訊號節點不一致</a:t>
            </a:r>
            <a:r>
              <a:rPr lang="en-US" sz="3399" dirty="0">
                <a:solidFill>
                  <a:srgbClr val="000000"/>
                </a:solidFill>
                <a:latin typeface="Noto Sans T Chinese"/>
                <a:ea typeface="Noto Sans T Chinese"/>
              </a:rPr>
              <a:t>  </a:t>
            </a:r>
            <a:r>
              <a:rPr lang="en-US" sz="3399" dirty="0" err="1">
                <a:solidFill>
                  <a:srgbClr val="000000"/>
                </a:solidFill>
                <a:latin typeface="Noto Sans T Chinese"/>
                <a:ea typeface="Noto Sans T Chinese"/>
              </a:rPr>
              <a:t>這個我們靠relay解決了問題</a:t>
            </a:r>
            <a:endParaRPr lang="en-US" sz="3399" dirty="0">
              <a:solidFill>
                <a:srgbClr val="000000"/>
              </a:solidFill>
              <a:latin typeface="Noto Sans T Chinese"/>
              <a:ea typeface="Noto Sans T Chinese"/>
            </a:endParaRPr>
          </a:p>
          <a:p>
            <a:pPr marL="734059" lvl="1" indent="-367030">
              <a:lnSpc>
                <a:spcPts val="4759"/>
              </a:lnSpc>
              <a:buFont typeface="Arial"/>
              <a:buChar char="•"/>
            </a:pPr>
            <a:r>
              <a:rPr lang="en-US" sz="3399" dirty="0">
                <a:solidFill>
                  <a:srgbClr val="000000"/>
                </a:solidFill>
                <a:ea typeface="Noto Sans T Chinese"/>
              </a:rPr>
              <a:t>導航同樣會與車輪控制程式衝突，這裡我們嘗試關閉導航的光達訊號，但其他的相依程式對於光達的依賴程度太高，會導致導航的致命錯誤導致關閉。</a:t>
            </a:r>
          </a:p>
          <a:p>
            <a:pPr>
              <a:lnSpc>
                <a:spcPts val="4759"/>
              </a:lnSpc>
            </a:pPr>
            <a:endParaRPr lang="en-US" sz="3399" dirty="0">
              <a:solidFill>
                <a:srgbClr val="000000"/>
              </a:solidFill>
              <a:ea typeface="Noto Sans T Chinese"/>
            </a:endParaRPr>
          </a:p>
          <a:p>
            <a:pPr>
              <a:lnSpc>
                <a:spcPts val="4759"/>
              </a:lnSpc>
            </a:pPr>
            <a:r>
              <a:rPr lang="en-US" sz="3399" dirty="0" err="1">
                <a:solidFill>
                  <a:srgbClr val="000000"/>
                </a:solidFill>
                <a:latin typeface="Noto Sans T Chinese"/>
                <a:ea typeface="Noto Sans T Chinese"/>
              </a:rPr>
              <a:t>結論</a:t>
            </a:r>
            <a:r>
              <a:rPr lang="en-US" sz="3399" dirty="0">
                <a:solidFill>
                  <a:srgbClr val="000000"/>
                </a:solidFill>
                <a:latin typeface="Noto Sans T Chinese"/>
                <a:ea typeface="Noto Sans T Chinese"/>
              </a:rPr>
              <a:t>: </a:t>
            </a:r>
            <a:r>
              <a:rPr lang="en-US" sz="3399" dirty="0" err="1">
                <a:solidFill>
                  <a:srgbClr val="000000"/>
                </a:solidFill>
                <a:latin typeface="Noto Sans T Chinese"/>
                <a:ea typeface="Noto Sans T Chinese"/>
              </a:rPr>
              <a:t>在這導航上我看不到繼續下去的希望，但是我們在優化方面得到長足進展</a:t>
            </a:r>
            <a:r>
              <a:rPr lang="en-US" sz="3399" dirty="0">
                <a:solidFill>
                  <a:srgbClr val="000000"/>
                </a:solidFill>
                <a:latin typeface="Noto Sans T Chinese"/>
                <a:ea typeface="Noto Sans T Chinese"/>
              </a:rPr>
              <a:t>。</a:t>
            </a:r>
          </a:p>
          <a:p>
            <a:pPr>
              <a:lnSpc>
                <a:spcPts val="4759"/>
              </a:lnSpc>
            </a:pPr>
            <a:endParaRPr lang="en-US" sz="3399" dirty="0">
              <a:solidFill>
                <a:srgbClr val="000000"/>
              </a:solidFill>
              <a:latin typeface="Noto Sans T Chinese"/>
              <a:ea typeface="Noto Sans T Chinese"/>
            </a:endParaRPr>
          </a:p>
          <a:p>
            <a:pPr>
              <a:lnSpc>
                <a:spcPts val="4759"/>
              </a:lnSpc>
              <a:spcBef>
                <a:spcPct val="0"/>
              </a:spcBef>
            </a:pPr>
            <a:endParaRPr lang="en-US" sz="3399" dirty="0">
              <a:solidFill>
                <a:srgbClr val="000000"/>
              </a:solidFill>
              <a:latin typeface="Noto Sans T Chinese"/>
              <a:ea typeface="Noto Sans T Chinese"/>
            </a:endParaRPr>
          </a:p>
        </p:txBody>
      </p:sp>
      <p:sp>
        <p:nvSpPr>
          <p:cNvPr id="8" name="TextBox 8"/>
          <p:cNvSpPr txBox="1"/>
          <p:nvPr/>
        </p:nvSpPr>
        <p:spPr>
          <a:xfrm>
            <a:off x="17812022" y="9706610"/>
            <a:ext cx="673804"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19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TextBox 3"/>
          <p:cNvSpPr txBox="1"/>
          <p:nvPr/>
        </p:nvSpPr>
        <p:spPr>
          <a:xfrm>
            <a:off x="1172101" y="1684186"/>
            <a:ext cx="6359105" cy="1013948"/>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結論與未來展望</a:t>
            </a:r>
          </a:p>
        </p:txBody>
      </p:sp>
      <p:grpSp>
        <p:nvGrpSpPr>
          <p:cNvPr id="4" name="Group 4"/>
          <p:cNvGrpSpPr/>
          <p:nvPr/>
        </p:nvGrpSpPr>
        <p:grpSpPr>
          <a:xfrm>
            <a:off x="14302427" y="56471"/>
            <a:ext cx="3459979" cy="2110951"/>
            <a:chOff x="0" y="0"/>
            <a:chExt cx="4613306" cy="2814601"/>
          </a:xfrm>
        </p:grpSpPr>
        <p:sp>
          <p:nvSpPr>
            <p:cNvPr id="5" name="Freeform 5"/>
            <p:cNvSpPr/>
            <p:nvPr/>
          </p:nvSpPr>
          <p:spPr>
            <a:xfrm rot="-548084">
              <a:off x="143640" y="329727"/>
              <a:ext cx="4326025" cy="2155147"/>
            </a:xfrm>
            <a:custGeom>
              <a:avLst/>
              <a:gdLst/>
              <a:ahLst/>
              <a:cxnLst/>
              <a:rect l="l" t="t" r="r" b="b"/>
              <a:pathLst>
                <a:path w="4326025" h="2155147">
                  <a:moveTo>
                    <a:pt x="0" y="0"/>
                  </a:moveTo>
                  <a:lnTo>
                    <a:pt x="4326025" y="0"/>
                  </a:lnTo>
                  <a:lnTo>
                    <a:pt x="4326025" y="2155147"/>
                  </a:lnTo>
                  <a:lnTo>
                    <a:pt x="0" y="21551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6" name="TextBox 6"/>
            <p:cNvSpPr txBox="1"/>
            <p:nvPr/>
          </p:nvSpPr>
          <p:spPr>
            <a:xfrm>
              <a:off x="578265" y="734411"/>
              <a:ext cx="3456776" cy="1368004"/>
            </a:xfrm>
            <a:prstGeom prst="rect">
              <a:avLst/>
            </a:prstGeom>
          </p:spPr>
          <p:txBody>
            <a:bodyPr lIns="0" tIns="0" rIns="0" bIns="0" rtlCol="0" anchor="t">
              <a:spAutoFit/>
            </a:bodyPr>
            <a:lstStyle/>
            <a:p>
              <a:pPr algn="r">
                <a:lnSpc>
                  <a:spcPts val="7840"/>
                </a:lnSpc>
                <a:spcBef>
                  <a:spcPct val="0"/>
                </a:spcBef>
              </a:pPr>
              <a:r>
                <a:rPr lang="en-US" sz="7000">
                  <a:solidFill>
                    <a:srgbClr val="9B4819"/>
                  </a:solidFill>
                  <a:latin typeface="芫荽 Italics"/>
                </a:rPr>
                <a:t>future</a:t>
              </a:r>
            </a:p>
          </p:txBody>
        </p:sp>
      </p:grpSp>
      <p:sp>
        <p:nvSpPr>
          <p:cNvPr id="7" name="TextBox 7"/>
          <p:cNvSpPr txBox="1"/>
          <p:nvPr/>
        </p:nvSpPr>
        <p:spPr>
          <a:xfrm>
            <a:off x="1805130" y="4211902"/>
            <a:ext cx="14120670" cy="565732"/>
          </a:xfrm>
          <a:prstGeom prst="rect">
            <a:avLst/>
          </a:prstGeom>
        </p:spPr>
        <p:txBody>
          <a:bodyPr wrap="square" lIns="0" tIns="0" rIns="0" bIns="0" rtlCol="0" anchor="t">
            <a:spAutoFit/>
          </a:bodyPr>
          <a:lstStyle/>
          <a:p>
            <a:pPr marL="734059" lvl="1" indent="-367030">
              <a:lnSpc>
                <a:spcPts val="4759"/>
              </a:lnSpc>
              <a:buFont typeface="Arial"/>
              <a:buChar char="•"/>
            </a:pPr>
            <a:r>
              <a:rPr lang="en-US" sz="3399" dirty="0" err="1">
                <a:solidFill>
                  <a:srgbClr val="000000"/>
                </a:solidFill>
                <a:latin typeface="Noto Sans T Chinese"/>
                <a:ea typeface="Noto Sans T Chinese"/>
              </a:rPr>
              <a:t>簡化操作難度</a:t>
            </a:r>
            <a:r>
              <a:rPr lang="en-US" sz="3399" dirty="0">
                <a:solidFill>
                  <a:srgbClr val="000000"/>
                </a:solidFill>
                <a:latin typeface="Noto Sans T Chinese"/>
                <a:ea typeface="Noto Sans T Chinese"/>
              </a:rPr>
              <a:t>:  </a:t>
            </a:r>
            <a:r>
              <a:rPr lang="en-US" sz="3399" dirty="0" err="1">
                <a:solidFill>
                  <a:srgbClr val="000000"/>
                </a:solidFill>
                <a:latin typeface="Noto Sans T Chinese"/>
                <a:ea typeface="Noto Sans T Chinese"/>
              </a:rPr>
              <a:t>這個版本的專題更進一步的新增了觸發式啟動的功能</a:t>
            </a:r>
            <a:r>
              <a:rPr lang="en-US" sz="3399" dirty="0">
                <a:solidFill>
                  <a:srgbClr val="000000"/>
                </a:solidFill>
                <a:latin typeface="Noto Sans T Chinese"/>
                <a:ea typeface="Noto Sans T Chinese"/>
              </a:rPr>
              <a:t>。</a:t>
            </a:r>
          </a:p>
        </p:txBody>
      </p:sp>
      <p:sp>
        <p:nvSpPr>
          <p:cNvPr id="8" name="TextBox 8"/>
          <p:cNvSpPr txBox="1"/>
          <p:nvPr/>
        </p:nvSpPr>
        <p:spPr>
          <a:xfrm>
            <a:off x="1805130" y="5551264"/>
            <a:ext cx="13998972" cy="1180242"/>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Noto Sans T Chinese"/>
                <a:ea typeface="Noto Sans T Chinese"/>
              </a:rPr>
              <a:t>YOLOv7:  我認為小組可以向YOLOv7前進，讓物件辨識回歸專題，並且嘗試cpu執行</a:t>
            </a:r>
            <a:r>
              <a:rPr lang="zh-TW" altLang="en-US" sz="3399" dirty="0">
                <a:solidFill>
                  <a:srgbClr val="000000"/>
                </a:solidFill>
                <a:latin typeface="Noto Sans T Chinese"/>
                <a:ea typeface="Noto Sans T Chinese"/>
              </a:rPr>
              <a:t>。</a:t>
            </a:r>
            <a:endParaRPr lang="en-US" sz="3399" dirty="0">
              <a:solidFill>
                <a:srgbClr val="000000"/>
              </a:solidFill>
              <a:latin typeface="Noto Sans T Chinese"/>
              <a:ea typeface="Noto Sans T Chinese"/>
            </a:endParaRPr>
          </a:p>
        </p:txBody>
      </p:sp>
      <p:sp>
        <p:nvSpPr>
          <p:cNvPr id="9" name="TextBox 9"/>
          <p:cNvSpPr txBox="1"/>
          <p:nvPr/>
        </p:nvSpPr>
        <p:spPr>
          <a:xfrm>
            <a:off x="17812022" y="9706610"/>
            <a:ext cx="651824"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20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9258300"/>
            <a:ext cx="16230672" cy="0"/>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3" name="Group 3"/>
          <p:cNvGrpSpPr/>
          <p:nvPr/>
        </p:nvGrpSpPr>
        <p:grpSpPr>
          <a:xfrm>
            <a:off x="14781143" y="0"/>
            <a:ext cx="3150735" cy="1922280"/>
            <a:chOff x="0" y="0"/>
            <a:chExt cx="4200981" cy="2563039"/>
          </a:xfrm>
        </p:grpSpPr>
        <p:sp>
          <p:nvSpPr>
            <p:cNvPr id="4" name="Freeform 4"/>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TextBox 5"/>
            <p:cNvSpPr txBox="1"/>
            <p:nvPr/>
          </p:nvSpPr>
          <p:spPr>
            <a:xfrm>
              <a:off x="780083" y="488975"/>
              <a:ext cx="2526059" cy="1368004"/>
            </a:xfrm>
            <a:prstGeom prst="rect">
              <a:avLst/>
            </a:prstGeom>
          </p:spPr>
          <p:txBody>
            <a:bodyPr lIns="0" tIns="0" rIns="0" bIns="0" rtlCol="0" anchor="t">
              <a:spAutoFit/>
            </a:bodyPr>
            <a:lstStyle/>
            <a:p>
              <a:pPr algn="r">
                <a:lnSpc>
                  <a:spcPts val="7840"/>
                </a:lnSpc>
                <a:spcBef>
                  <a:spcPct val="0"/>
                </a:spcBef>
              </a:pPr>
              <a:r>
                <a:rPr lang="en-US" sz="7000">
                  <a:solidFill>
                    <a:srgbClr val="9B4819"/>
                  </a:solidFill>
                  <a:latin typeface="芫荽"/>
                </a:rPr>
                <a:t>why</a:t>
              </a:r>
            </a:p>
          </p:txBody>
        </p:sp>
      </p:grpSp>
      <p:sp>
        <p:nvSpPr>
          <p:cNvPr id="6" name="AutoShape 6"/>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7" name="Freeform 7"/>
          <p:cNvSpPr/>
          <p:nvPr/>
        </p:nvSpPr>
        <p:spPr>
          <a:xfrm>
            <a:off x="12831919" y="5580023"/>
            <a:ext cx="3898449" cy="3898449"/>
          </a:xfrm>
          <a:custGeom>
            <a:avLst/>
            <a:gdLst/>
            <a:ahLst/>
            <a:cxnLst/>
            <a:rect l="l" t="t" r="r" b="b"/>
            <a:pathLst>
              <a:path w="3898449" h="3898449">
                <a:moveTo>
                  <a:pt x="0" y="0"/>
                </a:moveTo>
                <a:lnTo>
                  <a:pt x="3898449" y="0"/>
                </a:lnTo>
                <a:lnTo>
                  <a:pt x="3898449" y="3898450"/>
                </a:lnTo>
                <a:lnTo>
                  <a:pt x="0" y="3898450"/>
                </a:lnTo>
                <a:lnTo>
                  <a:pt x="0" y="0"/>
                </a:lnTo>
                <a:close/>
              </a:path>
            </a:pathLst>
          </a:custGeom>
          <a:blipFill>
            <a:blip r:embed="rId4"/>
            <a:stretch>
              <a:fillRect/>
            </a:stretch>
          </a:blipFill>
        </p:spPr>
        <p:txBody>
          <a:bodyPr/>
          <a:lstStyle/>
          <a:p>
            <a:endParaRPr lang="zh-TW" altLang="en-US"/>
          </a:p>
        </p:txBody>
      </p:sp>
      <p:sp>
        <p:nvSpPr>
          <p:cNvPr id="8" name="TextBox 8"/>
          <p:cNvSpPr txBox="1"/>
          <p:nvPr/>
        </p:nvSpPr>
        <p:spPr>
          <a:xfrm>
            <a:off x="1028628" y="1636997"/>
            <a:ext cx="5729374" cy="1014097"/>
          </a:xfrm>
          <a:prstGeom prst="rect">
            <a:avLst/>
          </a:prstGeom>
        </p:spPr>
        <p:txBody>
          <a:bodyPr lIns="0" tIns="0" rIns="0" bIns="0" rtlCol="0" anchor="t">
            <a:spAutoFit/>
          </a:bodyPr>
          <a:lstStyle/>
          <a:p>
            <a:pPr marL="0" lvl="0" indent="0">
              <a:lnSpc>
                <a:spcPts val="7840"/>
              </a:lnSpc>
              <a:spcBef>
                <a:spcPct val="0"/>
              </a:spcBef>
            </a:pPr>
            <a:r>
              <a:rPr lang="en-US" sz="7000" dirty="0" err="1">
                <a:solidFill>
                  <a:srgbClr val="9B4819"/>
                </a:solidFill>
                <a:ea typeface="芫荽"/>
              </a:rPr>
              <a:t>動機</a:t>
            </a:r>
            <a:endParaRPr lang="en-US" sz="7000" dirty="0">
              <a:solidFill>
                <a:srgbClr val="9B4819"/>
              </a:solidFill>
              <a:ea typeface="芫荽"/>
            </a:endParaRPr>
          </a:p>
        </p:txBody>
      </p:sp>
      <p:sp>
        <p:nvSpPr>
          <p:cNvPr id="9" name="TextBox 9"/>
          <p:cNvSpPr txBox="1"/>
          <p:nvPr/>
        </p:nvSpPr>
        <p:spPr>
          <a:xfrm>
            <a:off x="1794059" y="2984469"/>
            <a:ext cx="14699881" cy="2595220"/>
          </a:xfrm>
          <a:prstGeom prst="rect">
            <a:avLst/>
          </a:prstGeom>
        </p:spPr>
        <p:txBody>
          <a:bodyPr lIns="0" tIns="0" rIns="0" bIns="0" rtlCol="0" anchor="t">
            <a:spAutoFit/>
          </a:bodyPr>
          <a:lstStyle/>
          <a:p>
            <a:pPr>
              <a:lnSpc>
                <a:spcPts val="7039"/>
              </a:lnSpc>
            </a:pPr>
            <a:r>
              <a:rPr lang="en-US" sz="4022" spc="-80" dirty="0">
                <a:solidFill>
                  <a:srgbClr val="000000"/>
                </a:solidFill>
                <a:ea typeface="芫荽 Bold Italics"/>
              </a:rPr>
              <a:t>因為在專題展中看到學長展示的專題而對ROS機器人產生濃厚的興趣，而在摸索的過程中也在思考著這樣的一個自走車到底能達到怎麼樣的一個上限。最後，我們實作了這個自走車系統。</a:t>
            </a:r>
          </a:p>
        </p:txBody>
      </p:sp>
      <p:sp>
        <p:nvSpPr>
          <p:cNvPr id="10" name="TextBox 10"/>
          <p:cNvSpPr txBox="1"/>
          <p:nvPr/>
        </p:nvSpPr>
        <p:spPr>
          <a:xfrm>
            <a:off x="17812022" y="9706610"/>
            <a:ext cx="239712"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1028628" y="9258300"/>
            <a:ext cx="16230672" cy="0"/>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AutoShape 3"/>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4" name="TextBox 4"/>
          <p:cNvSpPr txBox="1"/>
          <p:nvPr/>
        </p:nvSpPr>
        <p:spPr>
          <a:xfrm>
            <a:off x="1028628" y="1636997"/>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目的</a:t>
            </a:r>
          </a:p>
        </p:txBody>
      </p:sp>
      <p:sp>
        <p:nvSpPr>
          <p:cNvPr id="5" name="TextBox 5"/>
          <p:cNvSpPr txBox="1"/>
          <p:nvPr/>
        </p:nvSpPr>
        <p:spPr>
          <a:xfrm>
            <a:off x="1840361" y="2984469"/>
            <a:ext cx="14699881" cy="4366646"/>
          </a:xfrm>
          <a:prstGeom prst="rect">
            <a:avLst/>
          </a:prstGeom>
        </p:spPr>
        <p:txBody>
          <a:bodyPr lIns="0" tIns="0" rIns="0" bIns="0" rtlCol="0" anchor="t">
            <a:spAutoFit/>
          </a:bodyPr>
          <a:lstStyle/>
          <a:p>
            <a:pPr>
              <a:lnSpc>
                <a:spcPts val="7039"/>
              </a:lnSpc>
            </a:pPr>
            <a:r>
              <a:rPr lang="en-US" sz="4022" spc="-80" dirty="0">
                <a:solidFill>
                  <a:srgbClr val="000000"/>
                </a:solidFill>
                <a:ea typeface="芫荽 Bold Italics"/>
              </a:rPr>
              <a:t>我們的作品，災難救助遙測機器人。是一個專門為救災人員而實作的一個系統。救助的部分有</a:t>
            </a:r>
            <a:r>
              <a:rPr lang="en-US" sz="4022" spc="-80" dirty="0">
                <a:solidFill>
                  <a:srgbClr val="FF0000"/>
                </a:solidFill>
                <a:ea typeface="芫荽 Bold Italics"/>
              </a:rPr>
              <a:t>地圖</a:t>
            </a:r>
            <a:r>
              <a:rPr lang="en-US" sz="4022" spc="-80" dirty="0">
                <a:solidFill>
                  <a:srgbClr val="000000"/>
                </a:solidFill>
                <a:ea typeface="芫荽 Bold Italics"/>
              </a:rPr>
              <a:t>及</a:t>
            </a:r>
            <a:r>
              <a:rPr lang="en-US" sz="4022" spc="-80" dirty="0">
                <a:solidFill>
                  <a:srgbClr val="FF0000"/>
                </a:solidFill>
                <a:ea typeface="芫荽 Bold Italics"/>
              </a:rPr>
              <a:t>導航部分</a:t>
            </a:r>
            <a:r>
              <a:rPr lang="en-US" sz="4022" spc="-80" dirty="0">
                <a:solidFill>
                  <a:srgbClr val="000000"/>
                </a:solidFill>
                <a:ea typeface="芫荽 Bold Italics"/>
              </a:rPr>
              <a:t>，遙測則是</a:t>
            </a:r>
            <a:r>
              <a:rPr lang="en-US" sz="4022" spc="-80" dirty="0">
                <a:solidFill>
                  <a:srgbClr val="FF0000"/>
                </a:solidFill>
                <a:ea typeface="芫荽 Bold Italics"/>
              </a:rPr>
              <a:t>搖桿控制</a:t>
            </a:r>
            <a:r>
              <a:rPr lang="en-US" sz="4022" spc="-80" dirty="0">
                <a:solidFill>
                  <a:srgbClr val="000000"/>
                </a:solidFill>
                <a:ea typeface="芫荽 Bold Italics"/>
              </a:rPr>
              <a:t>以及</a:t>
            </a:r>
            <a:r>
              <a:rPr lang="en-US" sz="4022" spc="-80" dirty="0">
                <a:solidFill>
                  <a:srgbClr val="FF0000"/>
                </a:solidFill>
                <a:ea typeface="芫荽 Bold Italics"/>
              </a:rPr>
              <a:t>攝影機校正</a:t>
            </a:r>
            <a:r>
              <a:rPr lang="en-US" sz="4022" spc="-80" dirty="0">
                <a:solidFill>
                  <a:srgbClr val="000000"/>
                </a:solidFill>
                <a:ea typeface="芫荽 Bold Italics"/>
              </a:rPr>
              <a:t>及</a:t>
            </a:r>
            <a:r>
              <a:rPr lang="en-US" sz="4022" spc="-80" dirty="0">
                <a:solidFill>
                  <a:srgbClr val="FF0000"/>
                </a:solidFill>
                <a:ea typeface="芫荽 Bold Italics"/>
              </a:rPr>
              <a:t>環景串流</a:t>
            </a:r>
            <a:r>
              <a:rPr lang="en-US" sz="4022" spc="-80" dirty="0">
                <a:solidFill>
                  <a:srgbClr val="000000"/>
                </a:solidFill>
                <a:ea typeface="芫荽 Bold Italics"/>
              </a:rPr>
              <a:t>。在這其中，我們讓使用著</a:t>
            </a:r>
            <a:r>
              <a:rPr lang="en-US" sz="4022" spc="-80" dirty="0">
                <a:solidFill>
                  <a:srgbClr val="FF0000"/>
                </a:solidFill>
                <a:ea typeface="芫荽 Bold Italics"/>
              </a:rPr>
              <a:t>遠離</a:t>
            </a:r>
            <a:r>
              <a:rPr lang="en-US" sz="4022" spc="-80" dirty="0">
                <a:solidFill>
                  <a:srgbClr val="000000"/>
                </a:solidFill>
                <a:ea typeface="芫荽 Bold Italics"/>
              </a:rPr>
              <a:t>了令人畏懼的</a:t>
            </a:r>
            <a:r>
              <a:rPr lang="en-US" sz="4022" spc="-80" dirty="0">
                <a:solidFill>
                  <a:srgbClr val="FF0000"/>
                </a:solidFill>
                <a:ea typeface="芫荽 Bold Italics"/>
              </a:rPr>
              <a:t>指令輸入模式</a:t>
            </a:r>
            <a:r>
              <a:rPr lang="en-US" sz="4022" spc="-80" dirty="0">
                <a:solidFill>
                  <a:srgbClr val="000000"/>
                </a:solidFill>
                <a:ea typeface="芫荽 Bold Italics"/>
              </a:rPr>
              <a:t>，以網頁的方式呈現使用者介面，並讓程式在背景執行，最佳化使用者體驗。</a:t>
            </a:r>
          </a:p>
        </p:txBody>
      </p:sp>
      <p:grpSp>
        <p:nvGrpSpPr>
          <p:cNvPr id="6" name="Group 6"/>
          <p:cNvGrpSpPr/>
          <p:nvPr/>
        </p:nvGrpSpPr>
        <p:grpSpPr>
          <a:xfrm>
            <a:off x="14964875" y="77085"/>
            <a:ext cx="3150735" cy="1922280"/>
            <a:chOff x="0" y="0"/>
            <a:chExt cx="4200981" cy="2563039"/>
          </a:xfrm>
        </p:grpSpPr>
        <p:sp>
          <p:nvSpPr>
            <p:cNvPr id="7" name="Freeform 7"/>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8" name="TextBox 8"/>
            <p:cNvSpPr txBox="1"/>
            <p:nvPr/>
          </p:nvSpPr>
          <p:spPr>
            <a:xfrm>
              <a:off x="744204" y="621330"/>
              <a:ext cx="2712572" cy="1368004"/>
            </a:xfrm>
            <a:prstGeom prst="rect">
              <a:avLst/>
            </a:prstGeom>
          </p:spPr>
          <p:txBody>
            <a:bodyPr lIns="0" tIns="0" rIns="0" bIns="0" rtlCol="0" anchor="t">
              <a:spAutoFit/>
            </a:bodyPr>
            <a:lstStyle/>
            <a:p>
              <a:pPr algn="r">
                <a:lnSpc>
                  <a:spcPts val="7840"/>
                </a:lnSpc>
                <a:spcBef>
                  <a:spcPct val="0"/>
                </a:spcBef>
              </a:pPr>
              <a:r>
                <a:rPr lang="en-US" sz="7000">
                  <a:solidFill>
                    <a:srgbClr val="9B4819"/>
                  </a:solidFill>
                  <a:latin typeface="芫荽"/>
                </a:rPr>
                <a:t>what</a:t>
              </a:r>
            </a:p>
          </p:txBody>
        </p:sp>
      </p:grpSp>
      <p:sp>
        <p:nvSpPr>
          <p:cNvPr id="9" name="TextBox 9"/>
          <p:cNvSpPr txBox="1"/>
          <p:nvPr/>
        </p:nvSpPr>
        <p:spPr>
          <a:xfrm>
            <a:off x="17812022" y="9706610"/>
            <a:ext cx="239712"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2</a:t>
            </a:r>
          </a:p>
        </p:txBody>
      </p:sp>
      <p:sp>
        <p:nvSpPr>
          <p:cNvPr id="10" name="Freeform 10"/>
          <p:cNvSpPr/>
          <p:nvPr/>
        </p:nvSpPr>
        <p:spPr>
          <a:xfrm>
            <a:off x="706709" y="2651094"/>
            <a:ext cx="2949699" cy="386142"/>
          </a:xfrm>
          <a:custGeom>
            <a:avLst/>
            <a:gdLst/>
            <a:ahLst/>
            <a:cxnLst/>
            <a:rect l="l" t="t" r="r" b="b"/>
            <a:pathLst>
              <a:path w="2949699" h="386142">
                <a:moveTo>
                  <a:pt x="0" y="0"/>
                </a:moveTo>
                <a:lnTo>
                  <a:pt x="2949698" y="0"/>
                </a:lnTo>
                <a:lnTo>
                  <a:pt x="2949698" y="386142"/>
                </a:lnTo>
                <a:lnTo>
                  <a:pt x="0" y="3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flipV="1">
            <a:off x="2572396" y="9258300"/>
            <a:ext cx="13614849" cy="9525"/>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3" name="Group 3"/>
          <p:cNvGrpSpPr/>
          <p:nvPr/>
        </p:nvGrpSpPr>
        <p:grpSpPr>
          <a:xfrm>
            <a:off x="14611884" y="77085"/>
            <a:ext cx="3150735" cy="1922280"/>
            <a:chOff x="0" y="0"/>
            <a:chExt cx="4200981" cy="2563039"/>
          </a:xfrm>
        </p:grpSpPr>
        <p:sp>
          <p:nvSpPr>
            <p:cNvPr id="4" name="Freeform 4"/>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 name="TextBox 5"/>
            <p:cNvSpPr txBox="1"/>
            <p:nvPr/>
          </p:nvSpPr>
          <p:spPr>
            <a:xfrm>
              <a:off x="744204" y="621330"/>
              <a:ext cx="2712572" cy="1368004"/>
            </a:xfrm>
            <a:prstGeom prst="rect">
              <a:avLst/>
            </a:prstGeom>
          </p:spPr>
          <p:txBody>
            <a:bodyPr lIns="0" tIns="0" rIns="0" bIns="0" rtlCol="0" anchor="t">
              <a:spAutoFit/>
            </a:bodyPr>
            <a:lstStyle/>
            <a:p>
              <a:pPr algn="r">
                <a:lnSpc>
                  <a:spcPts val="7840"/>
                </a:lnSpc>
                <a:spcBef>
                  <a:spcPct val="0"/>
                </a:spcBef>
              </a:pPr>
              <a:r>
                <a:rPr lang="en-US" sz="7000">
                  <a:solidFill>
                    <a:srgbClr val="9B4819"/>
                  </a:solidFill>
                  <a:latin typeface="芫荽"/>
                </a:rPr>
                <a:t>flow</a:t>
              </a:r>
            </a:p>
          </p:txBody>
        </p:sp>
      </p:grpSp>
      <p:sp>
        <p:nvSpPr>
          <p:cNvPr id="6" name="AutoShape 6"/>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7" name="Freeform 7"/>
          <p:cNvSpPr/>
          <p:nvPr/>
        </p:nvSpPr>
        <p:spPr>
          <a:xfrm>
            <a:off x="4786009" y="1899493"/>
            <a:ext cx="10498312" cy="7349282"/>
          </a:xfrm>
          <a:custGeom>
            <a:avLst/>
            <a:gdLst/>
            <a:ahLst/>
            <a:cxnLst/>
            <a:rect l="l" t="t" r="r" b="b"/>
            <a:pathLst>
              <a:path w="10498312" h="7349282">
                <a:moveTo>
                  <a:pt x="0" y="0"/>
                </a:moveTo>
                <a:lnTo>
                  <a:pt x="10498312" y="0"/>
                </a:lnTo>
                <a:lnTo>
                  <a:pt x="10498312" y="7349282"/>
                </a:lnTo>
                <a:lnTo>
                  <a:pt x="0" y="7349282"/>
                </a:lnTo>
                <a:lnTo>
                  <a:pt x="0" y="0"/>
                </a:lnTo>
                <a:close/>
              </a:path>
            </a:pathLst>
          </a:custGeom>
          <a:blipFill>
            <a:blip r:embed="rId5"/>
            <a:stretch>
              <a:fillRect/>
            </a:stretch>
          </a:blipFill>
        </p:spPr>
        <p:txBody>
          <a:bodyPr/>
          <a:lstStyle/>
          <a:p>
            <a:endParaRPr lang="zh-TW" altLang="en-US"/>
          </a:p>
        </p:txBody>
      </p:sp>
      <p:sp>
        <p:nvSpPr>
          <p:cNvPr id="8" name="Freeform 8"/>
          <p:cNvSpPr/>
          <p:nvPr/>
        </p:nvSpPr>
        <p:spPr>
          <a:xfrm>
            <a:off x="350326" y="7626217"/>
            <a:ext cx="2222063" cy="2147068"/>
          </a:xfrm>
          <a:custGeom>
            <a:avLst/>
            <a:gdLst/>
            <a:ahLst/>
            <a:cxnLst/>
            <a:rect l="l" t="t" r="r" b="b"/>
            <a:pathLst>
              <a:path w="2222063" h="2147068">
                <a:moveTo>
                  <a:pt x="0" y="0"/>
                </a:moveTo>
                <a:lnTo>
                  <a:pt x="2222063" y="0"/>
                </a:lnTo>
                <a:lnTo>
                  <a:pt x="2222063" y="2147068"/>
                </a:lnTo>
                <a:lnTo>
                  <a:pt x="0" y="21470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9" name="TextBox 9"/>
          <p:cNvSpPr txBox="1"/>
          <p:nvPr/>
        </p:nvSpPr>
        <p:spPr>
          <a:xfrm>
            <a:off x="1172101" y="1684186"/>
            <a:ext cx="5729374" cy="1013948"/>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系統架構</a:t>
            </a:r>
          </a:p>
        </p:txBody>
      </p:sp>
      <p:sp>
        <p:nvSpPr>
          <p:cNvPr id="10" name="TextBox 10"/>
          <p:cNvSpPr txBox="1"/>
          <p:nvPr/>
        </p:nvSpPr>
        <p:spPr>
          <a:xfrm>
            <a:off x="17812022" y="9706610"/>
            <a:ext cx="239712"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14611884" y="77085"/>
            <a:ext cx="3150735" cy="1922280"/>
            <a:chOff x="0" y="0"/>
            <a:chExt cx="4200981" cy="2563039"/>
          </a:xfrm>
        </p:grpSpPr>
        <p:sp>
          <p:nvSpPr>
            <p:cNvPr id="3" name="Freeform 3"/>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744204" y="621330"/>
              <a:ext cx="2712572" cy="1368004"/>
            </a:xfrm>
            <a:prstGeom prst="rect">
              <a:avLst/>
            </a:prstGeom>
          </p:spPr>
          <p:txBody>
            <a:bodyPr lIns="0" tIns="0" rIns="0" bIns="0" rtlCol="0" anchor="t">
              <a:spAutoFit/>
            </a:bodyPr>
            <a:lstStyle/>
            <a:p>
              <a:pPr algn="ctr">
                <a:lnSpc>
                  <a:spcPts val="7840"/>
                </a:lnSpc>
                <a:spcBef>
                  <a:spcPct val="0"/>
                </a:spcBef>
              </a:pPr>
              <a:r>
                <a:rPr lang="en-US" sz="7000">
                  <a:solidFill>
                    <a:srgbClr val="9B4819"/>
                  </a:solidFill>
                  <a:latin typeface="芫荽"/>
                </a:rPr>
                <a:t>UI</a:t>
              </a:r>
            </a:p>
          </p:txBody>
        </p:sp>
      </p:grpSp>
      <p:sp>
        <p:nvSpPr>
          <p:cNvPr id="5" name="AutoShape 5"/>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6" name="Freeform 6"/>
          <p:cNvSpPr/>
          <p:nvPr/>
        </p:nvSpPr>
        <p:spPr>
          <a:xfrm>
            <a:off x="1028628" y="2960265"/>
            <a:ext cx="12943790" cy="6298035"/>
          </a:xfrm>
          <a:custGeom>
            <a:avLst/>
            <a:gdLst/>
            <a:ahLst/>
            <a:cxnLst/>
            <a:rect l="l" t="t" r="r" b="b"/>
            <a:pathLst>
              <a:path w="12943790" h="6298035">
                <a:moveTo>
                  <a:pt x="0" y="0"/>
                </a:moveTo>
                <a:lnTo>
                  <a:pt x="12943790" y="0"/>
                </a:lnTo>
                <a:lnTo>
                  <a:pt x="12943790" y="6298035"/>
                </a:lnTo>
                <a:lnTo>
                  <a:pt x="0" y="6298035"/>
                </a:lnTo>
                <a:lnTo>
                  <a:pt x="0" y="0"/>
                </a:lnTo>
                <a:close/>
              </a:path>
            </a:pathLst>
          </a:custGeom>
          <a:blipFill>
            <a:blip r:embed="rId5"/>
            <a:stretch>
              <a:fillRect r="-129"/>
            </a:stretch>
          </a:blipFill>
        </p:spPr>
        <p:txBody>
          <a:bodyPr/>
          <a:lstStyle/>
          <a:p>
            <a:endParaRPr lang="zh-TW" altLang="en-US"/>
          </a:p>
        </p:txBody>
      </p:sp>
      <p:sp>
        <p:nvSpPr>
          <p:cNvPr id="7" name="TextBox 7"/>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介面設計</a:t>
            </a:r>
          </a:p>
        </p:txBody>
      </p:sp>
      <p:sp>
        <p:nvSpPr>
          <p:cNvPr id="8" name="TextBox 8"/>
          <p:cNvSpPr txBox="1"/>
          <p:nvPr/>
        </p:nvSpPr>
        <p:spPr>
          <a:xfrm>
            <a:off x="17812022" y="9706610"/>
            <a:ext cx="239712"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4</a:t>
            </a:r>
          </a:p>
        </p:txBody>
      </p:sp>
      <p:sp>
        <p:nvSpPr>
          <p:cNvPr id="9" name="TextBox 9"/>
          <p:cNvSpPr txBox="1"/>
          <p:nvPr/>
        </p:nvSpPr>
        <p:spPr>
          <a:xfrm>
            <a:off x="14207521" y="3498683"/>
            <a:ext cx="3959462" cy="1180465"/>
          </a:xfrm>
          <a:prstGeom prst="rect">
            <a:avLst/>
          </a:prstGeom>
        </p:spPr>
        <p:txBody>
          <a:bodyPr lIns="0" tIns="0" rIns="0" bIns="0" rtlCol="0" anchor="t">
            <a:spAutoFit/>
          </a:bodyPr>
          <a:lstStyle/>
          <a:p>
            <a:pPr algn="ctr">
              <a:lnSpc>
                <a:spcPts val="4759"/>
              </a:lnSpc>
              <a:spcBef>
                <a:spcPct val="0"/>
              </a:spcBef>
            </a:pPr>
            <a:r>
              <a:rPr lang="en-US" sz="3399" dirty="0" err="1">
                <a:solidFill>
                  <a:srgbClr val="000000"/>
                </a:solidFill>
                <a:ea typeface="Noto Sans T Chinese"/>
              </a:rPr>
              <a:t>透過頂部的欄為快速切換至該功能</a:t>
            </a:r>
            <a:endParaRPr lang="en-US" sz="3399" dirty="0">
              <a:solidFill>
                <a:srgbClr val="000000"/>
              </a:solidFill>
              <a:ea typeface="Noto Sans T Chinese"/>
            </a:endParaRPr>
          </a:p>
        </p:txBody>
      </p:sp>
      <p:sp>
        <p:nvSpPr>
          <p:cNvPr id="10" name="Freeform 10"/>
          <p:cNvSpPr/>
          <p:nvPr/>
        </p:nvSpPr>
        <p:spPr>
          <a:xfrm rot="5483889" flipH="1">
            <a:off x="13131891" y="1610096"/>
            <a:ext cx="1312937" cy="2344530"/>
          </a:xfrm>
          <a:custGeom>
            <a:avLst/>
            <a:gdLst/>
            <a:ahLst/>
            <a:cxnLst/>
            <a:rect l="l" t="t" r="r" b="b"/>
            <a:pathLst>
              <a:path w="1312937" h="2344530">
                <a:moveTo>
                  <a:pt x="1312937" y="0"/>
                </a:moveTo>
                <a:lnTo>
                  <a:pt x="0" y="0"/>
                </a:lnTo>
                <a:lnTo>
                  <a:pt x="0" y="2344530"/>
                </a:lnTo>
                <a:lnTo>
                  <a:pt x="1312937" y="2344530"/>
                </a:lnTo>
                <a:lnTo>
                  <a:pt x="131293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Freeform 2"/>
          <p:cNvSpPr/>
          <p:nvPr/>
        </p:nvSpPr>
        <p:spPr>
          <a:xfrm>
            <a:off x="1304100" y="8401518"/>
            <a:ext cx="1354342" cy="397534"/>
          </a:xfrm>
          <a:custGeom>
            <a:avLst/>
            <a:gdLst/>
            <a:ahLst/>
            <a:cxnLst/>
            <a:rect l="l" t="t" r="r" b="b"/>
            <a:pathLst>
              <a:path w="1354342" h="397534">
                <a:moveTo>
                  <a:pt x="0" y="0"/>
                </a:moveTo>
                <a:lnTo>
                  <a:pt x="1354342" y="0"/>
                </a:lnTo>
                <a:lnTo>
                  <a:pt x="1354342" y="397535"/>
                </a:lnTo>
                <a:lnTo>
                  <a:pt x="0" y="397535"/>
                </a:lnTo>
                <a:lnTo>
                  <a:pt x="0" y="0"/>
                </a:lnTo>
                <a:close/>
              </a:path>
            </a:pathLst>
          </a:custGeom>
          <a:blipFill>
            <a:blip r:embed="rId3"/>
            <a:stretch>
              <a:fillRect r="-781"/>
            </a:stretch>
          </a:blipFill>
        </p:spPr>
        <p:txBody>
          <a:bodyPr/>
          <a:lstStyle/>
          <a:p>
            <a:endParaRPr lang="zh-TW" altLang="en-US"/>
          </a:p>
        </p:txBody>
      </p:sp>
      <p:sp>
        <p:nvSpPr>
          <p:cNvPr id="3" name="Freeform 3"/>
          <p:cNvSpPr/>
          <p:nvPr/>
        </p:nvSpPr>
        <p:spPr>
          <a:xfrm>
            <a:off x="15840555" y="6831423"/>
            <a:ext cx="1480991" cy="1368279"/>
          </a:xfrm>
          <a:custGeom>
            <a:avLst/>
            <a:gdLst/>
            <a:ahLst/>
            <a:cxnLst/>
            <a:rect l="l" t="t" r="r" b="b"/>
            <a:pathLst>
              <a:path w="1480991" h="1368279">
                <a:moveTo>
                  <a:pt x="0" y="0"/>
                </a:moveTo>
                <a:lnTo>
                  <a:pt x="1480991" y="0"/>
                </a:lnTo>
                <a:lnTo>
                  <a:pt x="1480991" y="1368279"/>
                </a:lnTo>
                <a:lnTo>
                  <a:pt x="0" y="1368279"/>
                </a:lnTo>
                <a:lnTo>
                  <a:pt x="0" y="0"/>
                </a:lnTo>
                <a:close/>
              </a:path>
            </a:pathLst>
          </a:custGeom>
          <a:blipFill>
            <a:blip r:embed="rId4"/>
            <a:stretch>
              <a:fillRect l="-51031" t="-8048" r="-50680" b="-14761"/>
            </a:stretch>
          </a:blipFill>
        </p:spPr>
        <p:txBody>
          <a:bodyPr/>
          <a:lstStyle/>
          <a:p>
            <a:endParaRPr lang="zh-TW" altLang="en-US"/>
          </a:p>
        </p:txBody>
      </p:sp>
      <p:sp>
        <p:nvSpPr>
          <p:cNvPr id="4" name="AutoShape 4"/>
          <p:cNvSpPr/>
          <p:nvPr/>
        </p:nvSpPr>
        <p:spPr>
          <a:xfrm>
            <a:off x="4254144"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grpSp>
        <p:nvGrpSpPr>
          <p:cNvPr id="5" name="Group 5"/>
          <p:cNvGrpSpPr/>
          <p:nvPr/>
        </p:nvGrpSpPr>
        <p:grpSpPr>
          <a:xfrm>
            <a:off x="4986598" y="1425511"/>
            <a:ext cx="9047186" cy="9128388"/>
            <a:chOff x="0" y="0"/>
            <a:chExt cx="12062915" cy="12171184"/>
          </a:xfrm>
        </p:grpSpPr>
        <p:sp>
          <p:nvSpPr>
            <p:cNvPr id="6" name="Freeform 6"/>
            <p:cNvSpPr/>
            <p:nvPr/>
          </p:nvSpPr>
          <p:spPr>
            <a:xfrm>
              <a:off x="4826780" y="0"/>
              <a:ext cx="7236135" cy="6509291"/>
            </a:xfrm>
            <a:custGeom>
              <a:avLst/>
              <a:gdLst/>
              <a:ahLst/>
              <a:cxnLst/>
              <a:rect l="l" t="t" r="r" b="b"/>
              <a:pathLst>
                <a:path w="7236135" h="6509291">
                  <a:moveTo>
                    <a:pt x="0" y="0"/>
                  </a:moveTo>
                  <a:lnTo>
                    <a:pt x="7236135" y="0"/>
                  </a:lnTo>
                  <a:lnTo>
                    <a:pt x="7236135" y="6509291"/>
                  </a:lnTo>
                  <a:lnTo>
                    <a:pt x="0" y="6509291"/>
                  </a:lnTo>
                  <a:lnTo>
                    <a:pt x="0" y="0"/>
                  </a:lnTo>
                  <a:close/>
                </a:path>
              </a:pathLst>
            </a:custGeom>
            <a:blipFill>
              <a:blip r:embed="rId5"/>
              <a:stretch>
                <a:fillRect/>
              </a:stretch>
            </a:blipFill>
          </p:spPr>
          <p:txBody>
            <a:bodyPr/>
            <a:lstStyle/>
            <a:p>
              <a:endParaRPr lang="zh-TW" altLang="en-US"/>
            </a:p>
          </p:txBody>
        </p:sp>
        <p:sp>
          <p:nvSpPr>
            <p:cNvPr id="7" name="Freeform 7"/>
            <p:cNvSpPr/>
            <p:nvPr/>
          </p:nvSpPr>
          <p:spPr>
            <a:xfrm>
              <a:off x="0" y="0"/>
              <a:ext cx="6416307" cy="7234387"/>
            </a:xfrm>
            <a:custGeom>
              <a:avLst/>
              <a:gdLst/>
              <a:ahLst/>
              <a:cxnLst/>
              <a:rect l="l" t="t" r="r" b="b"/>
              <a:pathLst>
                <a:path w="6416307" h="7234387">
                  <a:moveTo>
                    <a:pt x="0" y="0"/>
                  </a:moveTo>
                  <a:lnTo>
                    <a:pt x="6416307" y="0"/>
                  </a:lnTo>
                  <a:lnTo>
                    <a:pt x="6416307" y="7234387"/>
                  </a:lnTo>
                  <a:lnTo>
                    <a:pt x="0" y="7234387"/>
                  </a:lnTo>
                  <a:lnTo>
                    <a:pt x="0" y="0"/>
                  </a:lnTo>
                  <a:close/>
                </a:path>
              </a:pathLst>
            </a:custGeom>
            <a:blipFill>
              <a:blip r:embed="rId6"/>
              <a:stretch>
                <a:fillRect/>
              </a:stretch>
            </a:blipFill>
          </p:spPr>
          <p:txBody>
            <a:bodyPr/>
            <a:lstStyle/>
            <a:p>
              <a:endParaRPr lang="zh-TW" altLang="en-US"/>
            </a:p>
          </p:txBody>
        </p:sp>
        <p:sp>
          <p:nvSpPr>
            <p:cNvPr id="8" name="Freeform 8"/>
            <p:cNvSpPr/>
            <p:nvPr/>
          </p:nvSpPr>
          <p:spPr>
            <a:xfrm>
              <a:off x="0" y="5654535"/>
              <a:ext cx="7244315" cy="6516649"/>
            </a:xfrm>
            <a:custGeom>
              <a:avLst/>
              <a:gdLst/>
              <a:ahLst/>
              <a:cxnLst/>
              <a:rect l="l" t="t" r="r" b="b"/>
              <a:pathLst>
                <a:path w="7244315" h="6516649">
                  <a:moveTo>
                    <a:pt x="0" y="0"/>
                  </a:moveTo>
                  <a:lnTo>
                    <a:pt x="7244315" y="0"/>
                  </a:lnTo>
                  <a:lnTo>
                    <a:pt x="7244315" y="6516649"/>
                  </a:lnTo>
                  <a:lnTo>
                    <a:pt x="0" y="6516649"/>
                  </a:lnTo>
                  <a:lnTo>
                    <a:pt x="0" y="0"/>
                  </a:lnTo>
                  <a:close/>
                </a:path>
              </a:pathLst>
            </a:custGeom>
            <a:blipFill>
              <a:blip r:embed="rId7"/>
              <a:stretch>
                <a:fillRect/>
              </a:stretch>
            </a:blipFill>
          </p:spPr>
          <p:txBody>
            <a:bodyPr/>
            <a:lstStyle/>
            <a:p>
              <a:endParaRPr lang="zh-TW" altLang="en-US"/>
            </a:p>
          </p:txBody>
        </p:sp>
        <p:sp>
          <p:nvSpPr>
            <p:cNvPr id="9" name="Freeform 9"/>
            <p:cNvSpPr/>
            <p:nvPr/>
          </p:nvSpPr>
          <p:spPr>
            <a:xfrm>
              <a:off x="5702674" y="4878102"/>
              <a:ext cx="6360241" cy="7189145"/>
            </a:xfrm>
            <a:custGeom>
              <a:avLst/>
              <a:gdLst/>
              <a:ahLst/>
              <a:cxnLst/>
              <a:rect l="l" t="t" r="r" b="b"/>
              <a:pathLst>
                <a:path w="6360241" h="7189145">
                  <a:moveTo>
                    <a:pt x="0" y="0"/>
                  </a:moveTo>
                  <a:lnTo>
                    <a:pt x="6360241" y="0"/>
                  </a:lnTo>
                  <a:lnTo>
                    <a:pt x="6360241" y="7189145"/>
                  </a:lnTo>
                  <a:lnTo>
                    <a:pt x="0" y="7189145"/>
                  </a:lnTo>
                  <a:lnTo>
                    <a:pt x="0" y="0"/>
                  </a:lnTo>
                  <a:close/>
                </a:path>
              </a:pathLst>
            </a:custGeom>
            <a:blipFill>
              <a:blip r:embed="rId8"/>
              <a:stretch>
                <a:fillRect/>
              </a:stretch>
            </a:blipFill>
          </p:spPr>
          <p:txBody>
            <a:bodyPr/>
            <a:lstStyle/>
            <a:p>
              <a:endParaRPr lang="zh-TW" altLang="en-US"/>
            </a:p>
          </p:txBody>
        </p:sp>
      </p:grpSp>
      <p:sp>
        <p:nvSpPr>
          <p:cNvPr id="10" name="Freeform 10"/>
          <p:cNvSpPr/>
          <p:nvPr/>
        </p:nvSpPr>
        <p:spPr>
          <a:xfrm>
            <a:off x="10061854" y="2469047"/>
            <a:ext cx="2491849" cy="2214977"/>
          </a:xfrm>
          <a:custGeom>
            <a:avLst/>
            <a:gdLst/>
            <a:ahLst/>
            <a:cxnLst/>
            <a:rect l="l" t="t" r="r" b="b"/>
            <a:pathLst>
              <a:path w="2491849" h="2214977">
                <a:moveTo>
                  <a:pt x="0" y="0"/>
                </a:moveTo>
                <a:lnTo>
                  <a:pt x="2491849" y="0"/>
                </a:lnTo>
                <a:lnTo>
                  <a:pt x="2491849" y="2214977"/>
                </a:lnTo>
                <a:lnTo>
                  <a:pt x="0" y="22149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1" name="Freeform 11"/>
          <p:cNvSpPr/>
          <p:nvPr/>
        </p:nvSpPr>
        <p:spPr>
          <a:xfrm>
            <a:off x="1540565" y="7041412"/>
            <a:ext cx="1117877" cy="1117877"/>
          </a:xfrm>
          <a:custGeom>
            <a:avLst/>
            <a:gdLst/>
            <a:ahLst/>
            <a:cxnLst/>
            <a:rect l="l" t="t" r="r" b="b"/>
            <a:pathLst>
              <a:path w="1117877" h="1117877">
                <a:moveTo>
                  <a:pt x="0" y="0"/>
                </a:moveTo>
                <a:lnTo>
                  <a:pt x="1117877" y="0"/>
                </a:lnTo>
                <a:lnTo>
                  <a:pt x="1117877" y="1117877"/>
                </a:lnTo>
                <a:lnTo>
                  <a:pt x="0" y="1117877"/>
                </a:lnTo>
                <a:lnTo>
                  <a:pt x="0" y="0"/>
                </a:lnTo>
                <a:close/>
              </a:path>
            </a:pathLst>
          </a:custGeom>
          <a:blipFill>
            <a:blip r:embed="rId11"/>
            <a:stretch>
              <a:fillRect/>
            </a:stretch>
          </a:blipFill>
        </p:spPr>
        <p:txBody>
          <a:bodyPr/>
          <a:lstStyle/>
          <a:p>
            <a:endParaRPr lang="zh-TW" altLang="en-US"/>
          </a:p>
        </p:txBody>
      </p:sp>
      <p:sp>
        <p:nvSpPr>
          <p:cNvPr id="12" name="Freeform 12"/>
          <p:cNvSpPr/>
          <p:nvPr/>
        </p:nvSpPr>
        <p:spPr>
          <a:xfrm>
            <a:off x="6562798" y="6825898"/>
            <a:ext cx="1824302" cy="2432402"/>
          </a:xfrm>
          <a:custGeom>
            <a:avLst/>
            <a:gdLst/>
            <a:ahLst/>
            <a:cxnLst/>
            <a:rect l="l" t="t" r="r" b="b"/>
            <a:pathLst>
              <a:path w="1824302" h="2432402">
                <a:moveTo>
                  <a:pt x="0" y="0"/>
                </a:moveTo>
                <a:lnTo>
                  <a:pt x="1824301" y="0"/>
                </a:lnTo>
                <a:lnTo>
                  <a:pt x="1824301" y="2432402"/>
                </a:lnTo>
                <a:lnTo>
                  <a:pt x="0" y="24324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13" name="Freeform 13"/>
          <p:cNvSpPr/>
          <p:nvPr/>
        </p:nvSpPr>
        <p:spPr>
          <a:xfrm>
            <a:off x="16056618" y="4187288"/>
            <a:ext cx="869287" cy="993471"/>
          </a:xfrm>
          <a:custGeom>
            <a:avLst/>
            <a:gdLst/>
            <a:ahLst/>
            <a:cxnLst/>
            <a:rect l="l" t="t" r="r" b="b"/>
            <a:pathLst>
              <a:path w="869287" h="993471">
                <a:moveTo>
                  <a:pt x="0" y="0"/>
                </a:moveTo>
                <a:lnTo>
                  <a:pt x="869288" y="0"/>
                </a:lnTo>
                <a:lnTo>
                  <a:pt x="869288" y="993471"/>
                </a:lnTo>
                <a:lnTo>
                  <a:pt x="0" y="99347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14" name="Freeform 14"/>
          <p:cNvSpPr/>
          <p:nvPr/>
        </p:nvSpPr>
        <p:spPr>
          <a:xfrm>
            <a:off x="16098462" y="3074400"/>
            <a:ext cx="753203" cy="1004271"/>
          </a:xfrm>
          <a:custGeom>
            <a:avLst/>
            <a:gdLst/>
            <a:ahLst/>
            <a:cxnLst/>
            <a:rect l="l" t="t" r="r" b="b"/>
            <a:pathLst>
              <a:path w="753203" h="1004271">
                <a:moveTo>
                  <a:pt x="0" y="0"/>
                </a:moveTo>
                <a:lnTo>
                  <a:pt x="753203" y="0"/>
                </a:lnTo>
                <a:lnTo>
                  <a:pt x="753203" y="1004271"/>
                </a:lnTo>
                <a:lnTo>
                  <a:pt x="0" y="100427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15" name="Freeform 15"/>
          <p:cNvSpPr/>
          <p:nvPr/>
        </p:nvSpPr>
        <p:spPr>
          <a:xfrm>
            <a:off x="10437001" y="6493596"/>
            <a:ext cx="2305457" cy="2305457"/>
          </a:xfrm>
          <a:custGeom>
            <a:avLst/>
            <a:gdLst/>
            <a:ahLst/>
            <a:cxnLst/>
            <a:rect l="l" t="t" r="r" b="b"/>
            <a:pathLst>
              <a:path w="2305457" h="2305457">
                <a:moveTo>
                  <a:pt x="0" y="0"/>
                </a:moveTo>
                <a:lnTo>
                  <a:pt x="2305457" y="0"/>
                </a:lnTo>
                <a:lnTo>
                  <a:pt x="2305457" y="2305457"/>
                </a:lnTo>
                <a:lnTo>
                  <a:pt x="0" y="230545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16" name="Freeform 16"/>
          <p:cNvSpPr/>
          <p:nvPr/>
        </p:nvSpPr>
        <p:spPr>
          <a:xfrm>
            <a:off x="5918197" y="2640984"/>
            <a:ext cx="2468902" cy="2468902"/>
          </a:xfrm>
          <a:custGeom>
            <a:avLst/>
            <a:gdLst/>
            <a:ahLst/>
            <a:cxnLst/>
            <a:rect l="l" t="t" r="r" b="b"/>
            <a:pathLst>
              <a:path w="2468902" h="2468902">
                <a:moveTo>
                  <a:pt x="0" y="0"/>
                </a:moveTo>
                <a:lnTo>
                  <a:pt x="2468902" y="0"/>
                </a:lnTo>
                <a:lnTo>
                  <a:pt x="2468902" y="2468902"/>
                </a:lnTo>
                <a:lnTo>
                  <a:pt x="0" y="246890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zh-TW" altLang="en-US"/>
          </a:p>
        </p:txBody>
      </p:sp>
      <p:sp>
        <p:nvSpPr>
          <p:cNvPr id="17" name="Freeform 17"/>
          <p:cNvSpPr/>
          <p:nvPr/>
        </p:nvSpPr>
        <p:spPr>
          <a:xfrm>
            <a:off x="16130343" y="8159289"/>
            <a:ext cx="901415" cy="801258"/>
          </a:xfrm>
          <a:custGeom>
            <a:avLst/>
            <a:gdLst/>
            <a:ahLst/>
            <a:cxnLst/>
            <a:rect l="l" t="t" r="r" b="b"/>
            <a:pathLst>
              <a:path w="901415" h="801258">
                <a:moveTo>
                  <a:pt x="0" y="0"/>
                </a:moveTo>
                <a:lnTo>
                  <a:pt x="901415" y="0"/>
                </a:lnTo>
                <a:lnTo>
                  <a:pt x="901415" y="801258"/>
                </a:lnTo>
                <a:lnTo>
                  <a:pt x="0" y="80125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zh-TW" altLang="en-US"/>
          </a:p>
        </p:txBody>
      </p:sp>
      <p:sp>
        <p:nvSpPr>
          <p:cNvPr id="18" name="Freeform 18"/>
          <p:cNvSpPr/>
          <p:nvPr/>
        </p:nvSpPr>
        <p:spPr>
          <a:xfrm>
            <a:off x="1607899" y="3172362"/>
            <a:ext cx="983209" cy="1014926"/>
          </a:xfrm>
          <a:custGeom>
            <a:avLst/>
            <a:gdLst/>
            <a:ahLst/>
            <a:cxnLst/>
            <a:rect l="l" t="t" r="r" b="b"/>
            <a:pathLst>
              <a:path w="983209" h="1014926">
                <a:moveTo>
                  <a:pt x="0" y="0"/>
                </a:moveTo>
                <a:lnTo>
                  <a:pt x="983209" y="0"/>
                </a:lnTo>
                <a:lnTo>
                  <a:pt x="983209" y="1014926"/>
                </a:lnTo>
                <a:lnTo>
                  <a:pt x="0" y="101492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zh-TW" altLang="en-US"/>
          </a:p>
        </p:txBody>
      </p:sp>
      <p:sp>
        <p:nvSpPr>
          <p:cNvPr id="19" name="TextBox 19"/>
          <p:cNvSpPr txBox="1"/>
          <p:nvPr/>
        </p:nvSpPr>
        <p:spPr>
          <a:xfrm>
            <a:off x="329289" y="554989"/>
            <a:ext cx="5729374" cy="1013948"/>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工具介紹</a:t>
            </a:r>
          </a:p>
        </p:txBody>
      </p:sp>
      <p:grpSp>
        <p:nvGrpSpPr>
          <p:cNvPr id="20" name="Group 20"/>
          <p:cNvGrpSpPr/>
          <p:nvPr/>
        </p:nvGrpSpPr>
        <p:grpSpPr>
          <a:xfrm>
            <a:off x="13748383" y="2521235"/>
            <a:ext cx="2832668" cy="2397404"/>
            <a:chOff x="0" y="0"/>
            <a:chExt cx="3776890" cy="3196539"/>
          </a:xfrm>
        </p:grpSpPr>
        <p:sp>
          <p:nvSpPr>
            <p:cNvPr id="21" name="TextBox 21"/>
            <p:cNvSpPr txBox="1"/>
            <p:nvPr/>
          </p:nvSpPr>
          <p:spPr>
            <a:xfrm>
              <a:off x="0" y="-66675"/>
              <a:ext cx="3776890" cy="871009"/>
            </a:xfrm>
            <a:prstGeom prst="rect">
              <a:avLst/>
            </a:prstGeom>
          </p:spPr>
          <p:txBody>
            <a:bodyPr lIns="0" tIns="0" rIns="0" bIns="0" rtlCol="0" anchor="t">
              <a:spAutoFit/>
            </a:bodyPr>
            <a:lstStyle/>
            <a:p>
              <a:pPr>
                <a:lnSpc>
                  <a:spcPts val="5599"/>
                </a:lnSpc>
                <a:spcBef>
                  <a:spcPct val="0"/>
                </a:spcBef>
              </a:pPr>
              <a:r>
                <a:rPr lang="en-US" sz="3999" dirty="0" err="1">
                  <a:solidFill>
                    <a:srgbClr val="000000"/>
                  </a:solidFill>
                  <a:ea typeface="Noto Sans T Chinese Bold"/>
                </a:rPr>
                <a:t>前端顯示</a:t>
              </a:r>
              <a:endParaRPr lang="en-US" sz="3999" dirty="0">
                <a:solidFill>
                  <a:srgbClr val="000000"/>
                </a:solidFill>
                <a:ea typeface="Noto Sans T Chinese Bold"/>
              </a:endParaRPr>
            </a:p>
          </p:txBody>
        </p:sp>
        <p:sp>
          <p:nvSpPr>
            <p:cNvPr id="22" name="TextBox 22"/>
            <p:cNvSpPr txBox="1"/>
            <p:nvPr/>
          </p:nvSpPr>
          <p:spPr>
            <a:xfrm>
              <a:off x="90884" y="1251957"/>
              <a:ext cx="3686006" cy="751628"/>
            </a:xfrm>
            <a:prstGeom prst="rect">
              <a:avLst/>
            </a:prstGeom>
          </p:spPr>
          <p:txBody>
            <a:bodyPr lIns="0" tIns="0" rIns="0" bIns="0" rtlCol="0" anchor="t">
              <a:spAutoFit/>
            </a:bodyPr>
            <a:lstStyle/>
            <a:p>
              <a:pPr>
                <a:lnSpc>
                  <a:spcPts val="4759"/>
                </a:lnSpc>
                <a:spcBef>
                  <a:spcPct val="0"/>
                </a:spcBef>
              </a:pPr>
              <a:r>
                <a:rPr lang="en-US" sz="3399" dirty="0">
                  <a:solidFill>
                    <a:srgbClr val="000000"/>
                  </a:solidFill>
                  <a:latin typeface="Noto Sans T Chinese"/>
                </a:rPr>
                <a:t>html</a:t>
              </a:r>
            </a:p>
          </p:txBody>
        </p:sp>
        <p:sp>
          <p:nvSpPr>
            <p:cNvPr id="23" name="TextBox 23"/>
            <p:cNvSpPr txBox="1"/>
            <p:nvPr/>
          </p:nvSpPr>
          <p:spPr>
            <a:xfrm>
              <a:off x="90884" y="2444911"/>
              <a:ext cx="3686006" cy="751628"/>
            </a:xfrm>
            <a:prstGeom prst="rect">
              <a:avLst/>
            </a:prstGeom>
          </p:spPr>
          <p:txBody>
            <a:bodyPr lIns="0" tIns="0" rIns="0" bIns="0" rtlCol="0" anchor="t">
              <a:spAutoFit/>
            </a:bodyPr>
            <a:lstStyle/>
            <a:p>
              <a:pPr>
                <a:lnSpc>
                  <a:spcPts val="4759"/>
                </a:lnSpc>
                <a:spcBef>
                  <a:spcPct val="0"/>
                </a:spcBef>
              </a:pPr>
              <a:r>
                <a:rPr lang="en-US" sz="3399" dirty="0" err="1">
                  <a:solidFill>
                    <a:srgbClr val="000000"/>
                  </a:solidFill>
                  <a:latin typeface="Noto Sans T Chinese"/>
                </a:rPr>
                <a:t>javascript</a:t>
              </a:r>
              <a:endParaRPr lang="en-US" sz="3399" dirty="0">
                <a:solidFill>
                  <a:srgbClr val="000000"/>
                </a:solidFill>
                <a:latin typeface="Noto Sans T Chinese"/>
              </a:endParaRPr>
            </a:p>
          </p:txBody>
        </p:sp>
      </p:grpSp>
      <p:grpSp>
        <p:nvGrpSpPr>
          <p:cNvPr id="24" name="Group 24"/>
          <p:cNvGrpSpPr/>
          <p:nvPr/>
        </p:nvGrpSpPr>
        <p:grpSpPr>
          <a:xfrm>
            <a:off x="13748383" y="6316860"/>
            <a:ext cx="2832668" cy="2397404"/>
            <a:chOff x="0" y="0"/>
            <a:chExt cx="3776890" cy="3196539"/>
          </a:xfrm>
        </p:grpSpPr>
        <p:sp>
          <p:nvSpPr>
            <p:cNvPr id="25" name="TextBox 25"/>
            <p:cNvSpPr txBox="1"/>
            <p:nvPr/>
          </p:nvSpPr>
          <p:spPr>
            <a:xfrm>
              <a:off x="0" y="-66675"/>
              <a:ext cx="3776890" cy="871009"/>
            </a:xfrm>
            <a:prstGeom prst="rect">
              <a:avLst/>
            </a:prstGeom>
          </p:spPr>
          <p:txBody>
            <a:bodyPr lIns="0" tIns="0" rIns="0" bIns="0" rtlCol="0" anchor="t">
              <a:spAutoFit/>
            </a:bodyPr>
            <a:lstStyle/>
            <a:p>
              <a:pPr>
                <a:lnSpc>
                  <a:spcPts val="5599"/>
                </a:lnSpc>
                <a:spcBef>
                  <a:spcPct val="0"/>
                </a:spcBef>
              </a:pPr>
              <a:r>
                <a:rPr lang="en-US" sz="3999" dirty="0" err="1">
                  <a:solidFill>
                    <a:srgbClr val="000000"/>
                  </a:solidFill>
                  <a:ea typeface="Noto Sans T Chinese Bold"/>
                </a:rPr>
                <a:t>載具使用</a:t>
              </a:r>
              <a:endParaRPr lang="en-US" sz="3999" dirty="0">
                <a:solidFill>
                  <a:srgbClr val="000000"/>
                </a:solidFill>
                <a:ea typeface="Noto Sans T Chinese Bold"/>
              </a:endParaRPr>
            </a:p>
          </p:txBody>
        </p:sp>
        <p:sp>
          <p:nvSpPr>
            <p:cNvPr id="26" name="TextBox 26"/>
            <p:cNvSpPr txBox="1"/>
            <p:nvPr/>
          </p:nvSpPr>
          <p:spPr>
            <a:xfrm>
              <a:off x="90884" y="1251957"/>
              <a:ext cx="3686006" cy="751628"/>
            </a:xfrm>
            <a:prstGeom prst="rect">
              <a:avLst/>
            </a:prstGeom>
          </p:spPr>
          <p:txBody>
            <a:bodyPr lIns="0" tIns="0" rIns="0" bIns="0" rtlCol="0" anchor="t">
              <a:spAutoFit/>
            </a:bodyPr>
            <a:lstStyle/>
            <a:p>
              <a:pPr>
                <a:lnSpc>
                  <a:spcPts val="4759"/>
                </a:lnSpc>
                <a:spcBef>
                  <a:spcPct val="0"/>
                </a:spcBef>
              </a:pPr>
              <a:r>
                <a:rPr lang="en-US" sz="3399" dirty="0" err="1">
                  <a:solidFill>
                    <a:srgbClr val="000000"/>
                  </a:solidFill>
                  <a:latin typeface="Noto Sans T Chinese"/>
                </a:rPr>
                <a:t>roksy</a:t>
              </a:r>
              <a:endParaRPr lang="en-US" sz="3399" dirty="0">
                <a:solidFill>
                  <a:srgbClr val="000000"/>
                </a:solidFill>
                <a:latin typeface="Noto Sans T Chinese"/>
              </a:endParaRPr>
            </a:p>
          </p:txBody>
        </p:sp>
        <p:sp>
          <p:nvSpPr>
            <p:cNvPr id="27" name="TextBox 27"/>
            <p:cNvSpPr txBox="1"/>
            <p:nvPr/>
          </p:nvSpPr>
          <p:spPr>
            <a:xfrm>
              <a:off x="90884" y="2444911"/>
              <a:ext cx="3686006" cy="751628"/>
            </a:xfrm>
            <a:prstGeom prst="rect">
              <a:avLst/>
            </a:prstGeom>
          </p:spPr>
          <p:txBody>
            <a:bodyPr lIns="0" tIns="0" rIns="0" bIns="0" rtlCol="0" anchor="t">
              <a:spAutoFit/>
            </a:bodyPr>
            <a:lstStyle/>
            <a:p>
              <a:pPr>
                <a:lnSpc>
                  <a:spcPts val="4759"/>
                </a:lnSpc>
                <a:spcBef>
                  <a:spcPct val="0"/>
                </a:spcBef>
              </a:pPr>
              <a:r>
                <a:rPr lang="en-US" sz="3399" dirty="0">
                  <a:solidFill>
                    <a:srgbClr val="000000"/>
                  </a:solidFill>
                  <a:latin typeface="Noto Sans T Chinese"/>
                </a:rPr>
                <a:t>camera</a:t>
              </a:r>
            </a:p>
          </p:txBody>
        </p:sp>
      </p:grpSp>
      <p:grpSp>
        <p:nvGrpSpPr>
          <p:cNvPr id="28" name="Group 28"/>
          <p:cNvGrpSpPr/>
          <p:nvPr/>
        </p:nvGrpSpPr>
        <p:grpSpPr>
          <a:xfrm>
            <a:off x="2837810" y="6401649"/>
            <a:ext cx="2832668" cy="2397404"/>
            <a:chOff x="0" y="0"/>
            <a:chExt cx="3776890" cy="3196539"/>
          </a:xfrm>
        </p:grpSpPr>
        <p:sp>
          <p:nvSpPr>
            <p:cNvPr id="29" name="TextBox 29"/>
            <p:cNvSpPr txBox="1"/>
            <p:nvPr/>
          </p:nvSpPr>
          <p:spPr>
            <a:xfrm>
              <a:off x="0" y="-66675"/>
              <a:ext cx="3776890" cy="871009"/>
            </a:xfrm>
            <a:prstGeom prst="rect">
              <a:avLst/>
            </a:prstGeom>
          </p:spPr>
          <p:txBody>
            <a:bodyPr lIns="0" tIns="0" rIns="0" bIns="0" rtlCol="0" anchor="t">
              <a:spAutoFit/>
            </a:bodyPr>
            <a:lstStyle/>
            <a:p>
              <a:pPr>
                <a:lnSpc>
                  <a:spcPts val="5599"/>
                </a:lnSpc>
                <a:spcBef>
                  <a:spcPct val="0"/>
                </a:spcBef>
              </a:pPr>
              <a:r>
                <a:rPr lang="en-US" sz="3999" dirty="0" err="1">
                  <a:solidFill>
                    <a:srgbClr val="000000"/>
                  </a:solidFill>
                  <a:ea typeface="Noto Sans T Chinese Bold"/>
                </a:rPr>
                <a:t>後端運算</a:t>
              </a:r>
              <a:endParaRPr lang="en-US" sz="3999" dirty="0">
                <a:solidFill>
                  <a:srgbClr val="000000"/>
                </a:solidFill>
                <a:ea typeface="Noto Sans T Chinese Bold"/>
              </a:endParaRPr>
            </a:p>
          </p:txBody>
        </p:sp>
        <p:sp>
          <p:nvSpPr>
            <p:cNvPr id="30" name="TextBox 30"/>
            <p:cNvSpPr txBox="1"/>
            <p:nvPr/>
          </p:nvSpPr>
          <p:spPr>
            <a:xfrm>
              <a:off x="90884" y="1251957"/>
              <a:ext cx="3686006" cy="751628"/>
            </a:xfrm>
            <a:prstGeom prst="rect">
              <a:avLst/>
            </a:prstGeom>
          </p:spPr>
          <p:txBody>
            <a:bodyPr lIns="0" tIns="0" rIns="0" bIns="0" rtlCol="0" anchor="t">
              <a:spAutoFit/>
            </a:bodyPr>
            <a:lstStyle/>
            <a:p>
              <a:pPr>
                <a:lnSpc>
                  <a:spcPts val="4759"/>
                </a:lnSpc>
                <a:spcBef>
                  <a:spcPct val="0"/>
                </a:spcBef>
              </a:pPr>
              <a:r>
                <a:rPr lang="en-US" sz="3399" dirty="0" err="1">
                  <a:solidFill>
                    <a:srgbClr val="000000"/>
                  </a:solidFill>
                  <a:latin typeface="Noto Sans T Chinese"/>
                </a:rPr>
                <a:t>c++</a:t>
              </a:r>
              <a:endParaRPr lang="en-US" sz="3399" dirty="0">
                <a:solidFill>
                  <a:srgbClr val="000000"/>
                </a:solidFill>
                <a:latin typeface="Noto Sans T Chinese"/>
              </a:endParaRPr>
            </a:p>
          </p:txBody>
        </p:sp>
        <p:sp>
          <p:nvSpPr>
            <p:cNvPr id="31" name="TextBox 31"/>
            <p:cNvSpPr txBox="1"/>
            <p:nvPr/>
          </p:nvSpPr>
          <p:spPr>
            <a:xfrm>
              <a:off x="90884" y="2444911"/>
              <a:ext cx="3686006" cy="751628"/>
            </a:xfrm>
            <a:prstGeom prst="rect">
              <a:avLst/>
            </a:prstGeom>
          </p:spPr>
          <p:txBody>
            <a:bodyPr lIns="0" tIns="0" rIns="0" bIns="0" rtlCol="0" anchor="t">
              <a:spAutoFit/>
            </a:bodyPr>
            <a:lstStyle/>
            <a:p>
              <a:pPr>
                <a:lnSpc>
                  <a:spcPts val="4759"/>
                </a:lnSpc>
                <a:spcBef>
                  <a:spcPct val="0"/>
                </a:spcBef>
              </a:pPr>
              <a:r>
                <a:rPr lang="en-US" sz="3399" dirty="0" err="1">
                  <a:solidFill>
                    <a:srgbClr val="000000"/>
                  </a:solidFill>
                  <a:latin typeface="Noto Sans T Chinese"/>
                </a:rPr>
                <a:t>ros</a:t>
              </a:r>
              <a:endParaRPr lang="en-US" sz="3399" dirty="0">
                <a:solidFill>
                  <a:srgbClr val="000000"/>
                </a:solidFill>
                <a:latin typeface="Noto Sans T Chinese"/>
              </a:endParaRPr>
            </a:p>
          </p:txBody>
        </p:sp>
      </p:grpSp>
      <p:grpSp>
        <p:nvGrpSpPr>
          <p:cNvPr id="32" name="Group 32"/>
          <p:cNvGrpSpPr/>
          <p:nvPr/>
        </p:nvGrpSpPr>
        <p:grpSpPr>
          <a:xfrm>
            <a:off x="2838319" y="2481123"/>
            <a:ext cx="2832668" cy="2397404"/>
            <a:chOff x="0" y="0"/>
            <a:chExt cx="3776890" cy="3196539"/>
          </a:xfrm>
        </p:grpSpPr>
        <p:sp>
          <p:nvSpPr>
            <p:cNvPr id="33" name="TextBox 33"/>
            <p:cNvSpPr txBox="1"/>
            <p:nvPr/>
          </p:nvSpPr>
          <p:spPr>
            <a:xfrm>
              <a:off x="0" y="-66675"/>
              <a:ext cx="3776890" cy="871009"/>
            </a:xfrm>
            <a:prstGeom prst="rect">
              <a:avLst/>
            </a:prstGeom>
          </p:spPr>
          <p:txBody>
            <a:bodyPr lIns="0" tIns="0" rIns="0" bIns="0" rtlCol="0" anchor="t">
              <a:spAutoFit/>
            </a:bodyPr>
            <a:lstStyle/>
            <a:p>
              <a:pPr>
                <a:lnSpc>
                  <a:spcPts val="5599"/>
                </a:lnSpc>
                <a:spcBef>
                  <a:spcPct val="0"/>
                </a:spcBef>
              </a:pPr>
              <a:r>
                <a:rPr lang="en-US" sz="3999" dirty="0" err="1">
                  <a:solidFill>
                    <a:srgbClr val="000000"/>
                  </a:solidFill>
                  <a:ea typeface="Noto Sans T Chinese Bold"/>
                </a:rPr>
                <a:t>伺服器</a:t>
              </a:r>
              <a:endParaRPr lang="en-US" sz="3999" dirty="0">
                <a:solidFill>
                  <a:srgbClr val="000000"/>
                </a:solidFill>
                <a:ea typeface="Noto Sans T Chinese Bold"/>
              </a:endParaRPr>
            </a:p>
          </p:txBody>
        </p:sp>
        <p:sp>
          <p:nvSpPr>
            <p:cNvPr id="34" name="TextBox 34"/>
            <p:cNvSpPr txBox="1"/>
            <p:nvPr/>
          </p:nvSpPr>
          <p:spPr>
            <a:xfrm>
              <a:off x="90884" y="1251957"/>
              <a:ext cx="3686006" cy="751628"/>
            </a:xfrm>
            <a:prstGeom prst="rect">
              <a:avLst/>
            </a:prstGeom>
          </p:spPr>
          <p:txBody>
            <a:bodyPr lIns="0" tIns="0" rIns="0" bIns="0" rtlCol="0" anchor="t">
              <a:spAutoFit/>
            </a:bodyPr>
            <a:lstStyle/>
            <a:p>
              <a:pPr>
                <a:lnSpc>
                  <a:spcPts val="4759"/>
                </a:lnSpc>
                <a:spcBef>
                  <a:spcPct val="0"/>
                </a:spcBef>
              </a:pPr>
              <a:r>
                <a:rPr lang="en-US" sz="3399" dirty="0">
                  <a:solidFill>
                    <a:srgbClr val="000000"/>
                  </a:solidFill>
                  <a:latin typeface="Noto Sans T Chinese"/>
                </a:rPr>
                <a:t>Ubuntu</a:t>
              </a:r>
            </a:p>
          </p:txBody>
        </p:sp>
        <p:sp>
          <p:nvSpPr>
            <p:cNvPr id="35" name="TextBox 35"/>
            <p:cNvSpPr txBox="1"/>
            <p:nvPr/>
          </p:nvSpPr>
          <p:spPr>
            <a:xfrm>
              <a:off x="90884" y="2444911"/>
              <a:ext cx="3686006" cy="751628"/>
            </a:xfrm>
            <a:prstGeom prst="rect">
              <a:avLst/>
            </a:prstGeom>
          </p:spPr>
          <p:txBody>
            <a:bodyPr lIns="0" tIns="0" rIns="0" bIns="0" rtlCol="0" anchor="t">
              <a:spAutoFit/>
            </a:bodyPr>
            <a:lstStyle/>
            <a:p>
              <a:pPr>
                <a:lnSpc>
                  <a:spcPts val="4759"/>
                </a:lnSpc>
                <a:spcBef>
                  <a:spcPct val="0"/>
                </a:spcBef>
              </a:pPr>
              <a:endParaRPr/>
            </a:p>
          </p:txBody>
        </p:sp>
      </p:grpSp>
      <p:sp>
        <p:nvSpPr>
          <p:cNvPr id="36" name="TextBox 36"/>
          <p:cNvSpPr txBox="1"/>
          <p:nvPr/>
        </p:nvSpPr>
        <p:spPr>
          <a:xfrm>
            <a:off x="17812022" y="9706610"/>
            <a:ext cx="239712"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14983399" y="77085"/>
            <a:ext cx="3150735" cy="1922280"/>
            <a:chOff x="0" y="0"/>
            <a:chExt cx="4200981" cy="2563039"/>
          </a:xfrm>
        </p:grpSpPr>
        <p:sp>
          <p:nvSpPr>
            <p:cNvPr id="3" name="Freeform 3"/>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 name="TextBox 4"/>
            <p:cNvSpPr txBox="1"/>
            <p:nvPr/>
          </p:nvSpPr>
          <p:spPr>
            <a:xfrm>
              <a:off x="744204" y="621330"/>
              <a:ext cx="2712572" cy="1368004"/>
            </a:xfrm>
            <a:prstGeom prst="rect">
              <a:avLst/>
            </a:prstGeom>
          </p:spPr>
          <p:txBody>
            <a:bodyPr lIns="0" tIns="0" rIns="0" bIns="0" rtlCol="0" anchor="t">
              <a:spAutoFit/>
            </a:bodyPr>
            <a:lstStyle/>
            <a:p>
              <a:pPr algn="ctr">
                <a:lnSpc>
                  <a:spcPts val="7840"/>
                </a:lnSpc>
                <a:spcBef>
                  <a:spcPct val="0"/>
                </a:spcBef>
              </a:pPr>
              <a:endParaRPr/>
            </a:p>
          </p:txBody>
        </p:sp>
        <p:sp>
          <p:nvSpPr>
            <p:cNvPr id="5" name="Freeform 5"/>
            <p:cNvSpPr/>
            <p:nvPr/>
          </p:nvSpPr>
          <p:spPr>
            <a:xfrm>
              <a:off x="1111649" y="292679"/>
              <a:ext cx="1977682" cy="1977682"/>
            </a:xfrm>
            <a:custGeom>
              <a:avLst/>
              <a:gdLst/>
              <a:ahLst/>
              <a:cxnLst/>
              <a:rect l="l" t="t" r="r" b="b"/>
              <a:pathLst>
                <a:path w="1977682" h="1977682">
                  <a:moveTo>
                    <a:pt x="0" y="0"/>
                  </a:moveTo>
                  <a:lnTo>
                    <a:pt x="1977682" y="0"/>
                  </a:lnTo>
                  <a:lnTo>
                    <a:pt x="1977682" y="1977682"/>
                  </a:lnTo>
                  <a:lnTo>
                    <a:pt x="0" y="1977682"/>
                  </a:lnTo>
                  <a:lnTo>
                    <a:pt x="0" y="0"/>
                  </a:lnTo>
                  <a:close/>
                </a:path>
              </a:pathLst>
            </a:custGeom>
            <a:blipFill>
              <a:blip r:embed="rId7"/>
              <a:stretch>
                <a:fillRect/>
              </a:stretch>
            </a:blipFill>
          </p:spPr>
          <p:txBody>
            <a:bodyPr/>
            <a:lstStyle/>
            <a:p>
              <a:endParaRPr lang="zh-TW" altLang="en-US"/>
            </a:p>
          </p:txBody>
        </p:sp>
      </p:grpSp>
      <p:sp>
        <p:nvSpPr>
          <p:cNvPr id="6" name="AutoShape 6"/>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352999" y="1414829"/>
            <a:ext cx="14630400" cy="8229600"/>
          </a:xfrm>
          <a:prstGeom prst="rect">
            <a:avLst/>
          </a:prstGeom>
        </p:spPr>
      </p:pic>
      <p:sp>
        <p:nvSpPr>
          <p:cNvPr id="8" name="Freeform 8"/>
          <p:cNvSpPr/>
          <p:nvPr/>
        </p:nvSpPr>
        <p:spPr>
          <a:xfrm>
            <a:off x="15506863" y="7200900"/>
            <a:ext cx="4167845" cy="4114800"/>
          </a:xfrm>
          <a:custGeom>
            <a:avLst/>
            <a:gdLst/>
            <a:ahLst/>
            <a:cxnLst/>
            <a:rect l="l" t="t" r="r" b="b"/>
            <a:pathLst>
              <a:path w="4167845" h="4114800">
                <a:moveTo>
                  <a:pt x="0" y="0"/>
                </a:moveTo>
                <a:lnTo>
                  <a:pt x="4167845" y="0"/>
                </a:lnTo>
                <a:lnTo>
                  <a:pt x="416784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9" name="Freeform 9"/>
          <p:cNvSpPr/>
          <p:nvPr/>
        </p:nvSpPr>
        <p:spPr>
          <a:xfrm>
            <a:off x="16277371" y="7200900"/>
            <a:ext cx="981929" cy="985625"/>
          </a:xfrm>
          <a:custGeom>
            <a:avLst/>
            <a:gdLst/>
            <a:ahLst/>
            <a:cxnLst/>
            <a:rect l="l" t="t" r="r" b="b"/>
            <a:pathLst>
              <a:path w="981929" h="985625">
                <a:moveTo>
                  <a:pt x="0" y="0"/>
                </a:moveTo>
                <a:lnTo>
                  <a:pt x="981929" y="0"/>
                </a:lnTo>
                <a:lnTo>
                  <a:pt x="981929" y="985625"/>
                </a:lnTo>
                <a:lnTo>
                  <a:pt x="0" y="9856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a:off x="17931879" y="5351160"/>
            <a:ext cx="4572000" cy="4114800"/>
          </a:xfrm>
          <a:custGeom>
            <a:avLst/>
            <a:gdLst/>
            <a:ahLst/>
            <a:cxnLst/>
            <a:rect l="l" t="t" r="r" b="b"/>
            <a:pathLst>
              <a:path w="4572000" h="4114800">
                <a:moveTo>
                  <a:pt x="0" y="0"/>
                </a:moveTo>
                <a:lnTo>
                  <a:pt x="4572000" y="0"/>
                </a:lnTo>
                <a:lnTo>
                  <a:pt x="457200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TextBox 11"/>
          <p:cNvSpPr txBox="1"/>
          <p:nvPr/>
        </p:nvSpPr>
        <p:spPr>
          <a:xfrm>
            <a:off x="0" y="24128"/>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功能介紹</a:t>
            </a:r>
          </a:p>
        </p:txBody>
      </p:sp>
      <p:sp>
        <p:nvSpPr>
          <p:cNvPr id="12" name="TextBox 12"/>
          <p:cNvSpPr txBox="1"/>
          <p:nvPr/>
        </p:nvSpPr>
        <p:spPr>
          <a:xfrm>
            <a:off x="17812022" y="9706610"/>
            <a:ext cx="239712"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6</a:t>
            </a:r>
          </a:p>
        </p:txBody>
      </p:sp>
    </p:spTree>
  </p:cSld>
  <p:clrMapOvr>
    <a:masterClrMapping/>
  </p:clrMapOvr>
  <p:timing>
    <p:tnLst>
      <p:par>
        <p:cTn id="1" dur="indefinite" restart="never" nodeType="tmRoot">
          <p:childTnLst>
            <p:video>
              <p:cMediaNode vol="0">
                <p:cTn id="2"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grpSp>
        <p:nvGrpSpPr>
          <p:cNvPr id="2" name="Group 2"/>
          <p:cNvGrpSpPr/>
          <p:nvPr/>
        </p:nvGrpSpPr>
        <p:grpSpPr>
          <a:xfrm>
            <a:off x="14611884" y="77085"/>
            <a:ext cx="3150735" cy="1922280"/>
            <a:chOff x="0" y="0"/>
            <a:chExt cx="4200981" cy="2563039"/>
          </a:xfrm>
        </p:grpSpPr>
        <p:sp>
          <p:nvSpPr>
            <p:cNvPr id="3" name="Freeform 3"/>
            <p:cNvSpPr/>
            <p:nvPr/>
          </p:nvSpPr>
          <p:spPr>
            <a:xfrm rot="-548084">
              <a:off x="130802" y="300257"/>
              <a:ext cx="3939376" cy="1962526"/>
            </a:xfrm>
            <a:custGeom>
              <a:avLst/>
              <a:gdLst/>
              <a:ahLst/>
              <a:cxnLst/>
              <a:rect l="l" t="t" r="r" b="b"/>
              <a:pathLst>
                <a:path w="3939376" h="1962526">
                  <a:moveTo>
                    <a:pt x="0" y="0"/>
                  </a:moveTo>
                  <a:lnTo>
                    <a:pt x="3939377" y="0"/>
                  </a:lnTo>
                  <a:lnTo>
                    <a:pt x="3939377" y="1962526"/>
                  </a:lnTo>
                  <a:lnTo>
                    <a:pt x="0" y="1962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744204" y="621330"/>
              <a:ext cx="2712572" cy="1368004"/>
            </a:xfrm>
            <a:prstGeom prst="rect">
              <a:avLst/>
            </a:prstGeom>
          </p:spPr>
          <p:txBody>
            <a:bodyPr lIns="0" tIns="0" rIns="0" bIns="0" rtlCol="0" anchor="t">
              <a:spAutoFit/>
            </a:bodyPr>
            <a:lstStyle/>
            <a:p>
              <a:pPr algn="ctr">
                <a:lnSpc>
                  <a:spcPts val="7840"/>
                </a:lnSpc>
                <a:spcBef>
                  <a:spcPct val="0"/>
                </a:spcBef>
              </a:pPr>
              <a:endParaRPr/>
            </a:p>
          </p:txBody>
        </p:sp>
        <p:sp>
          <p:nvSpPr>
            <p:cNvPr id="5" name="Freeform 5"/>
            <p:cNvSpPr/>
            <p:nvPr/>
          </p:nvSpPr>
          <p:spPr>
            <a:xfrm>
              <a:off x="1111649" y="292679"/>
              <a:ext cx="1977682" cy="1977682"/>
            </a:xfrm>
            <a:custGeom>
              <a:avLst/>
              <a:gdLst/>
              <a:ahLst/>
              <a:cxnLst/>
              <a:rect l="l" t="t" r="r" b="b"/>
              <a:pathLst>
                <a:path w="1977682" h="1977682">
                  <a:moveTo>
                    <a:pt x="0" y="0"/>
                  </a:moveTo>
                  <a:lnTo>
                    <a:pt x="1977682" y="0"/>
                  </a:lnTo>
                  <a:lnTo>
                    <a:pt x="1977682" y="1977682"/>
                  </a:lnTo>
                  <a:lnTo>
                    <a:pt x="0" y="1977682"/>
                  </a:lnTo>
                  <a:lnTo>
                    <a:pt x="0" y="0"/>
                  </a:lnTo>
                  <a:close/>
                </a:path>
              </a:pathLst>
            </a:custGeom>
            <a:blipFill>
              <a:blip r:embed="rId5"/>
              <a:stretch>
                <a:fillRect/>
              </a:stretch>
            </a:blipFill>
          </p:spPr>
          <p:txBody>
            <a:bodyPr/>
            <a:lstStyle/>
            <a:p>
              <a:endParaRPr lang="zh-TW" altLang="en-US"/>
            </a:p>
          </p:txBody>
        </p:sp>
      </p:grpSp>
      <p:sp>
        <p:nvSpPr>
          <p:cNvPr id="6" name="AutoShape 6"/>
          <p:cNvSpPr/>
          <p:nvPr/>
        </p:nvSpPr>
        <p:spPr>
          <a:xfrm>
            <a:off x="1028628" y="1028700"/>
            <a:ext cx="13005156" cy="0"/>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7" name="AutoShape 7"/>
          <p:cNvSpPr/>
          <p:nvPr/>
        </p:nvSpPr>
        <p:spPr>
          <a:xfrm>
            <a:off x="2693376" y="7067020"/>
            <a:ext cx="1585519" cy="2383"/>
          </a:xfrm>
          <a:prstGeom prst="line">
            <a:avLst/>
          </a:prstGeom>
          <a:ln w="38100" cap="rnd">
            <a:solidFill>
              <a:srgbClr val="FF914D"/>
            </a:solidFill>
            <a:prstDash val="solid"/>
            <a:headEnd type="oval" w="lg" len="lg"/>
            <a:tailEnd type="triangle" w="lg" len="med"/>
          </a:ln>
        </p:spPr>
        <p:txBody>
          <a:bodyPr/>
          <a:lstStyle/>
          <a:p>
            <a:endParaRPr lang="zh-TW" altLang="en-US"/>
          </a:p>
        </p:txBody>
      </p:sp>
      <p:sp>
        <p:nvSpPr>
          <p:cNvPr id="8" name="Freeform 8"/>
          <p:cNvSpPr/>
          <p:nvPr/>
        </p:nvSpPr>
        <p:spPr>
          <a:xfrm>
            <a:off x="777040" y="6108853"/>
            <a:ext cx="1916335" cy="1916335"/>
          </a:xfrm>
          <a:custGeom>
            <a:avLst/>
            <a:gdLst/>
            <a:ahLst/>
            <a:cxnLst/>
            <a:rect l="l" t="t" r="r" b="b"/>
            <a:pathLst>
              <a:path w="1916335" h="1916335">
                <a:moveTo>
                  <a:pt x="0" y="0"/>
                </a:moveTo>
                <a:lnTo>
                  <a:pt x="1916336" y="0"/>
                </a:lnTo>
                <a:lnTo>
                  <a:pt x="1916336" y="1916335"/>
                </a:lnTo>
                <a:lnTo>
                  <a:pt x="0" y="1916335"/>
                </a:lnTo>
                <a:lnTo>
                  <a:pt x="0" y="0"/>
                </a:lnTo>
                <a:close/>
              </a:path>
            </a:pathLst>
          </a:custGeom>
          <a:blipFill>
            <a:blip r:embed="rId5"/>
            <a:stretch>
              <a:fillRect/>
            </a:stretch>
          </a:blipFill>
        </p:spPr>
        <p:txBody>
          <a:bodyPr/>
          <a:lstStyle/>
          <a:p>
            <a:endParaRPr lang="zh-TW" altLang="en-US"/>
          </a:p>
        </p:txBody>
      </p:sp>
      <p:sp>
        <p:nvSpPr>
          <p:cNvPr id="9" name="Freeform 9"/>
          <p:cNvSpPr/>
          <p:nvPr/>
        </p:nvSpPr>
        <p:spPr>
          <a:xfrm rot="5400000">
            <a:off x="4684390" y="3964252"/>
            <a:ext cx="684466" cy="1216829"/>
          </a:xfrm>
          <a:custGeom>
            <a:avLst/>
            <a:gdLst/>
            <a:ahLst/>
            <a:cxnLst/>
            <a:rect l="l" t="t" r="r" b="b"/>
            <a:pathLst>
              <a:path w="684466" h="1216829">
                <a:moveTo>
                  <a:pt x="0" y="0"/>
                </a:moveTo>
                <a:lnTo>
                  <a:pt x="684466" y="0"/>
                </a:lnTo>
                <a:lnTo>
                  <a:pt x="684466" y="1216829"/>
                </a:lnTo>
                <a:lnTo>
                  <a:pt x="0" y="12168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0" name="AutoShape 10"/>
          <p:cNvSpPr/>
          <p:nvPr/>
        </p:nvSpPr>
        <p:spPr>
          <a:xfrm>
            <a:off x="5026623" y="5031465"/>
            <a:ext cx="0" cy="915644"/>
          </a:xfrm>
          <a:prstGeom prst="line">
            <a:avLst/>
          </a:prstGeom>
          <a:ln w="38100" cap="rnd">
            <a:solidFill>
              <a:srgbClr val="000000"/>
            </a:solidFill>
            <a:prstDash val="solid"/>
            <a:headEnd type="oval" w="lg" len="lg"/>
            <a:tailEnd type="triangle" w="lg" len="med"/>
          </a:ln>
        </p:spPr>
        <p:txBody>
          <a:bodyPr/>
          <a:lstStyle/>
          <a:p>
            <a:endParaRPr lang="zh-TW" altLang="en-US"/>
          </a:p>
        </p:txBody>
      </p:sp>
      <p:sp>
        <p:nvSpPr>
          <p:cNvPr id="11" name="AutoShape 11"/>
          <p:cNvSpPr/>
          <p:nvPr/>
        </p:nvSpPr>
        <p:spPr>
          <a:xfrm>
            <a:off x="5774351" y="7069403"/>
            <a:ext cx="1153562" cy="23690"/>
          </a:xfrm>
          <a:prstGeom prst="line">
            <a:avLst/>
          </a:prstGeom>
          <a:ln w="38100" cap="rnd">
            <a:solidFill>
              <a:srgbClr val="FF914D"/>
            </a:solidFill>
            <a:prstDash val="solid"/>
            <a:headEnd type="oval" w="lg" len="lg"/>
            <a:tailEnd type="triangle" w="lg" len="med"/>
          </a:ln>
        </p:spPr>
        <p:txBody>
          <a:bodyPr/>
          <a:lstStyle/>
          <a:p>
            <a:endParaRPr lang="zh-TW" altLang="en-US"/>
          </a:p>
        </p:txBody>
      </p:sp>
      <p:sp>
        <p:nvSpPr>
          <p:cNvPr id="12" name="AutoShape 12"/>
          <p:cNvSpPr/>
          <p:nvPr/>
        </p:nvSpPr>
        <p:spPr>
          <a:xfrm>
            <a:off x="8840022" y="7093093"/>
            <a:ext cx="2146119" cy="23685"/>
          </a:xfrm>
          <a:prstGeom prst="line">
            <a:avLst/>
          </a:prstGeom>
          <a:ln w="38100" cap="rnd">
            <a:solidFill>
              <a:srgbClr val="FF914D"/>
            </a:solidFill>
            <a:prstDash val="solid"/>
            <a:headEnd type="oval" w="lg" len="lg"/>
            <a:tailEnd type="triangle" w="lg" len="med"/>
          </a:ln>
        </p:spPr>
        <p:txBody>
          <a:bodyPr/>
          <a:lstStyle/>
          <a:p>
            <a:endParaRPr lang="zh-TW" altLang="en-US"/>
          </a:p>
        </p:txBody>
      </p:sp>
      <p:grpSp>
        <p:nvGrpSpPr>
          <p:cNvPr id="13" name="Group 13"/>
          <p:cNvGrpSpPr/>
          <p:nvPr/>
        </p:nvGrpSpPr>
        <p:grpSpPr>
          <a:xfrm>
            <a:off x="14856099" y="6181963"/>
            <a:ext cx="2654861" cy="1845945"/>
            <a:chOff x="0" y="0"/>
            <a:chExt cx="3539814" cy="2461260"/>
          </a:xfrm>
        </p:grpSpPr>
        <p:grpSp>
          <p:nvGrpSpPr>
            <p:cNvPr id="14" name="Group 14"/>
            <p:cNvGrpSpPr/>
            <p:nvPr/>
          </p:nvGrpSpPr>
          <p:grpSpPr>
            <a:xfrm>
              <a:off x="0" y="1193467"/>
              <a:ext cx="3539814" cy="1051887"/>
              <a:chOff x="0" y="0"/>
              <a:chExt cx="849880" cy="252549"/>
            </a:xfrm>
          </p:grpSpPr>
          <p:sp>
            <p:nvSpPr>
              <p:cNvPr id="15" name="Freeform 15"/>
              <p:cNvSpPr/>
              <p:nvPr/>
            </p:nvSpPr>
            <p:spPr>
              <a:xfrm>
                <a:off x="0" y="0"/>
                <a:ext cx="849880" cy="252549"/>
              </a:xfrm>
              <a:custGeom>
                <a:avLst/>
                <a:gdLst/>
                <a:ahLst/>
                <a:cxnLst/>
                <a:rect l="l" t="t" r="r" b="b"/>
                <a:pathLst>
                  <a:path w="849880" h="252549">
                    <a:moveTo>
                      <a:pt x="19611" y="0"/>
                    </a:moveTo>
                    <a:lnTo>
                      <a:pt x="830269" y="0"/>
                    </a:lnTo>
                    <a:cubicBezTo>
                      <a:pt x="835470" y="0"/>
                      <a:pt x="840458" y="2066"/>
                      <a:pt x="844136" y="5744"/>
                    </a:cubicBezTo>
                    <a:cubicBezTo>
                      <a:pt x="847814" y="9422"/>
                      <a:pt x="849880" y="14410"/>
                      <a:pt x="849880" y="19611"/>
                    </a:cubicBezTo>
                    <a:lnTo>
                      <a:pt x="849880" y="232938"/>
                    </a:lnTo>
                    <a:cubicBezTo>
                      <a:pt x="849880" y="243769"/>
                      <a:pt x="841100" y="252549"/>
                      <a:pt x="830269" y="252549"/>
                    </a:cubicBezTo>
                    <a:lnTo>
                      <a:pt x="19611" y="252549"/>
                    </a:lnTo>
                    <a:cubicBezTo>
                      <a:pt x="8780" y="252549"/>
                      <a:pt x="0" y="243769"/>
                      <a:pt x="0" y="232938"/>
                    </a:cubicBezTo>
                    <a:lnTo>
                      <a:pt x="0" y="19611"/>
                    </a:lnTo>
                    <a:cubicBezTo>
                      <a:pt x="0" y="8780"/>
                      <a:pt x="8780" y="0"/>
                      <a:pt x="19611" y="0"/>
                    </a:cubicBezTo>
                    <a:close/>
                  </a:path>
                </a:pathLst>
              </a:custGeom>
              <a:gradFill rotWithShape="1">
                <a:gsLst>
                  <a:gs pos="0">
                    <a:srgbClr val="5D5D5D">
                      <a:alpha val="100000"/>
                    </a:srgbClr>
                  </a:gs>
                  <a:gs pos="100000">
                    <a:srgbClr val="EBEBEB">
                      <a:alpha val="100000"/>
                    </a:srgbClr>
                  </a:gs>
                </a:gsLst>
                <a:lin ang="0"/>
              </a:gradFill>
              <a:ln w="95250" cap="rnd">
                <a:solidFill>
                  <a:srgbClr val="545454"/>
                </a:solidFill>
                <a:prstDash val="solid"/>
                <a:round/>
              </a:ln>
            </p:spPr>
            <p:txBody>
              <a:bodyPr/>
              <a:lstStyle/>
              <a:p>
                <a:endParaRPr lang="zh-TW" altLang="en-US"/>
              </a:p>
            </p:txBody>
          </p:sp>
          <p:sp>
            <p:nvSpPr>
              <p:cNvPr id="16" name="TextBox 16"/>
              <p:cNvSpPr txBox="1"/>
              <p:nvPr/>
            </p:nvSpPr>
            <p:spPr>
              <a:xfrm>
                <a:off x="0" y="-57150"/>
                <a:ext cx="849880" cy="309699"/>
              </a:xfrm>
              <a:prstGeom prst="rect">
                <a:avLst/>
              </a:prstGeom>
            </p:spPr>
            <p:txBody>
              <a:bodyPr lIns="54487" tIns="54487" rIns="54487" bIns="54487" rtlCol="0" anchor="ctr"/>
              <a:lstStyle/>
              <a:p>
                <a:pPr algn="ctr">
                  <a:lnSpc>
                    <a:spcPts val="2414"/>
                  </a:lnSpc>
                </a:pPr>
                <a:endParaRPr/>
              </a:p>
            </p:txBody>
          </p:sp>
        </p:grpSp>
        <p:grpSp>
          <p:nvGrpSpPr>
            <p:cNvPr id="17" name="Group 17"/>
            <p:cNvGrpSpPr/>
            <p:nvPr/>
          </p:nvGrpSpPr>
          <p:grpSpPr>
            <a:xfrm>
              <a:off x="0" y="266836"/>
              <a:ext cx="2352621" cy="815672"/>
              <a:chOff x="0" y="0"/>
              <a:chExt cx="869906" cy="301603"/>
            </a:xfrm>
          </p:grpSpPr>
          <p:sp>
            <p:nvSpPr>
              <p:cNvPr id="18" name="Freeform 18"/>
              <p:cNvSpPr/>
              <p:nvPr/>
            </p:nvSpPr>
            <p:spPr>
              <a:xfrm>
                <a:off x="0" y="0"/>
                <a:ext cx="869906" cy="301603"/>
              </a:xfrm>
              <a:custGeom>
                <a:avLst/>
                <a:gdLst/>
                <a:ahLst/>
                <a:cxnLst/>
                <a:rect l="l" t="t" r="r" b="b"/>
                <a:pathLst>
                  <a:path w="869906" h="301603">
                    <a:moveTo>
                      <a:pt x="29507" y="0"/>
                    </a:moveTo>
                    <a:lnTo>
                      <a:pt x="840399" y="0"/>
                    </a:lnTo>
                    <a:cubicBezTo>
                      <a:pt x="856695" y="0"/>
                      <a:pt x="869906" y="13211"/>
                      <a:pt x="869906" y="29507"/>
                    </a:cubicBezTo>
                    <a:lnTo>
                      <a:pt x="869906" y="272096"/>
                    </a:lnTo>
                    <a:cubicBezTo>
                      <a:pt x="869906" y="288392"/>
                      <a:pt x="856695" y="301603"/>
                      <a:pt x="840399" y="301603"/>
                    </a:cubicBezTo>
                    <a:lnTo>
                      <a:pt x="29507" y="301603"/>
                    </a:lnTo>
                    <a:cubicBezTo>
                      <a:pt x="13211" y="301603"/>
                      <a:pt x="0" y="288392"/>
                      <a:pt x="0" y="272096"/>
                    </a:cubicBezTo>
                    <a:lnTo>
                      <a:pt x="0" y="29507"/>
                    </a:lnTo>
                    <a:cubicBezTo>
                      <a:pt x="0" y="13211"/>
                      <a:pt x="13211" y="0"/>
                      <a:pt x="29507" y="0"/>
                    </a:cubicBezTo>
                    <a:close/>
                  </a:path>
                </a:pathLst>
              </a:custGeom>
              <a:gradFill rotWithShape="1">
                <a:gsLst>
                  <a:gs pos="0">
                    <a:srgbClr val="5D5D5D">
                      <a:alpha val="100000"/>
                    </a:srgbClr>
                  </a:gs>
                  <a:gs pos="100000">
                    <a:srgbClr val="EBEBEB">
                      <a:alpha val="100000"/>
                    </a:srgbClr>
                  </a:gs>
                </a:gsLst>
                <a:lin ang="0"/>
              </a:gradFill>
              <a:ln w="95250" cap="rnd">
                <a:solidFill>
                  <a:srgbClr val="545454"/>
                </a:solidFill>
                <a:prstDash val="solid"/>
                <a:round/>
              </a:ln>
            </p:spPr>
            <p:txBody>
              <a:bodyPr/>
              <a:lstStyle/>
              <a:p>
                <a:endParaRPr lang="zh-TW" altLang="en-US"/>
              </a:p>
            </p:txBody>
          </p:sp>
          <p:sp>
            <p:nvSpPr>
              <p:cNvPr id="19" name="TextBox 19"/>
              <p:cNvSpPr txBox="1"/>
              <p:nvPr/>
            </p:nvSpPr>
            <p:spPr>
              <a:xfrm>
                <a:off x="0" y="-57150"/>
                <a:ext cx="869906" cy="358753"/>
              </a:xfrm>
              <a:prstGeom prst="rect">
                <a:avLst/>
              </a:prstGeom>
            </p:spPr>
            <p:txBody>
              <a:bodyPr lIns="54487" tIns="54487" rIns="54487" bIns="54487" rtlCol="0" anchor="ctr"/>
              <a:lstStyle/>
              <a:p>
                <a:pPr algn="ctr">
                  <a:lnSpc>
                    <a:spcPts val="2414"/>
                  </a:lnSpc>
                </a:pPr>
                <a:endParaRPr/>
              </a:p>
            </p:txBody>
          </p:sp>
        </p:grpSp>
        <p:grpSp>
          <p:nvGrpSpPr>
            <p:cNvPr id="20" name="Group 20"/>
            <p:cNvGrpSpPr/>
            <p:nvPr/>
          </p:nvGrpSpPr>
          <p:grpSpPr>
            <a:xfrm>
              <a:off x="458018" y="0"/>
              <a:ext cx="985151" cy="596148"/>
              <a:chOff x="0" y="0"/>
              <a:chExt cx="569000" cy="344321"/>
            </a:xfrm>
          </p:grpSpPr>
          <p:sp>
            <p:nvSpPr>
              <p:cNvPr id="21" name="Freeform 21"/>
              <p:cNvSpPr/>
              <p:nvPr/>
            </p:nvSpPr>
            <p:spPr>
              <a:xfrm>
                <a:off x="0" y="0"/>
                <a:ext cx="569000" cy="344321"/>
              </a:xfrm>
              <a:custGeom>
                <a:avLst/>
                <a:gdLst/>
                <a:ahLst/>
                <a:cxnLst/>
                <a:rect l="l" t="t" r="r" b="b"/>
                <a:pathLst>
                  <a:path w="569000" h="344321">
                    <a:moveTo>
                      <a:pt x="0" y="0"/>
                    </a:moveTo>
                    <a:lnTo>
                      <a:pt x="569000" y="0"/>
                    </a:lnTo>
                    <a:lnTo>
                      <a:pt x="569000" y="344321"/>
                    </a:lnTo>
                    <a:lnTo>
                      <a:pt x="0" y="344321"/>
                    </a:lnTo>
                    <a:close/>
                  </a:path>
                </a:pathLst>
              </a:custGeom>
              <a:gradFill rotWithShape="1">
                <a:gsLst>
                  <a:gs pos="0">
                    <a:srgbClr val="2E3360">
                      <a:alpha val="100000"/>
                    </a:srgbClr>
                  </a:gs>
                  <a:gs pos="100000">
                    <a:srgbClr val="7F7EAD">
                      <a:alpha val="100000"/>
                    </a:srgbClr>
                  </a:gs>
                </a:gsLst>
                <a:lin ang="5400000"/>
              </a:gradFill>
            </p:spPr>
            <p:txBody>
              <a:bodyPr/>
              <a:lstStyle/>
              <a:p>
                <a:endParaRPr lang="zh-TW" altLang="en-US"/>
              </a:p>
            </p:txBody>
          </p:sp>
          <p:sp>
            <p:nvSpPr>
              <p:cNvPr id="22" name="TextBox 22"/>
              <p:cNvSpPr txBox="1"/>
              <p:nvPr/>
            </p:nvSpPr>
            <p:spPr>
              <a:xfrm>
                <a:off x="0" y="-57150"/>
                <a:ext cx="569000" cy="401471"/>
              </a:xfrm>
              <a:prstGeom prst="rect">
                <a:avLst/>
              </a:prstGeom>
            </p:spPr>
            <p:txBody>
              <a:bodyPr lIns="54487" tIns="54487" rIns="54487" bIns="54487" rtlCol="0" anchor="ctr"/>
              <a:lstStyle/>
              <a:p>
                <a:pPr algn="ctr">
                  <a:lnSpc>
                    <a:spcPts val="2414"/>
                  </a:lnSpc>
                </a:pPr>
                <a:endParaRPr/>
              </a:p>
            </p:txBody>
          </p:sp>
        </p:grpSp>
        <p:sp>
          <p:nvSpPr>
            <p:cNvPr id="23" name="AutoShape 23"/>
            <p:cNvSpPr/>
            <p:nvPr/>
          </p:nvSpPr>
          <p:spPr>
            <a:xfrm flipV="1">
              <a:off x="392374" y="940407"/>
              <a:ext cx="2043" cy="283962"/>
            </a:xfrm>
            <a:prstGeom prst="line">
              <a:avLst/>
            </a:prstGeom>
            <a:ln w="93673" cap="flat">
              <a:solidFill>
                <a:srgbClr val="F8B133"/>
              </a:solidFill>
              <a:prstDash val="solid"/>
              <a:headEnd type="none" w="sm" len="sm"/>
              <a:tailEnd type="none" w="sm" len="sm"/>
            </a:ln>
          </p:spPr>
          <p:txBody>
            <a:bodyPr/>
            <a:lstStyle/>
            <a:p>
              <a:endParaRPr lang="zh-TW" altLang="en-US"/>
            </a:p>
          </p:txBody>
        </p:sp>
        <p:sp>
          <p:nvSpPr>
            <p:cNvPr id="24" name="AutoShape 24"/>
            <p:cNvSpPr/>
            <p:nvPr/>
          </p:nvSpPr>
          <p:spPr>
            <a:xfrm flipH="1" flipV="1">
              <a:off x="2068058" y="940407"/>
              <a:ext cx="419" cy="284202"/>
            </a:xfrm>
            <a:prstGeom prst="line">
              <a:avLst/>
            </a:prstGeom>
            <a:ln w="93673" cap="flat">
              <a:solidFill>
                <a:srgbClr val="F8B133"/>
              </a:solidFill>
              <a:prstDash val="solid"/>
              <a:headEnd type="none" w="sm" len="sm"/>
              <a:tailEnd type="none" w="sm" len="sm"/>
            </a:ln>
          </p:spPr>
          <p:txBody>
            <a:bodyPr/>
            <a:lstStyle/>
            <a:p>
              <a:endParaRPr lang="zh-TW" altLang="en-US"/>
            </a:p>
          </p:txBody>
        </p:sp>
        <p:grpSp>
          <p:nvGrpSpPr>
            <p:cNvPr id="25" name="Group 25"/>
            <p:cNvGrpSpPr/>
            <p:nvPr/>
          </p:nvGrpSpPr>
          <p:grpSpPr>
            <a:xfrm>
              <a:off x="154440" y="298074"/>
              <a:ext cx="2198181" cy="784314"/>
              <a:chOff x="0" y="0"/>
              <a:chExt cx="812800" cy="290008"/>
            </a:xfrm>
          </p:grpSpPr>
          <p:sp>
            <p:nvSpPr>
              <p:cNvPr id="26" name="Freeform 26"/>
              <p:cNvSpPr/>
              <p:nvPr/>
            </p:nvSpPr>
            <p:spPr>
              <a:xfrm>
                <a:off x="0" y="0"/>
                <a:ext cx="812800" cy="290008"/>
              </a:xfrm>
              <a:custGeom>
                <a:avLst/>
                <a:gdLst/>
                <a:ahLst/>
                <a:cxnLst/>
                <a:rect l="l" t="t" r="r" b="b"/>
                <a:pathLst>
                  <a:path w="812800" h="290008">
                    <a:moveTo>
                      <a:pt x="31580" y="0"/>
                    </a:moveTo>
                    <a:lnTo>
                      <a:pt x="781220" y="0"/>
                    </a:lnTo>
                    <a:cubicBezTo>
                      <a:pt x="798661" y="0"/>
                      <a:pt x="812800" y="14139"/>
                      <a:pt x="812800" y="31580"/>
                    </a:cubicBezTo>
                    <a:lnTo>
                      <a:pt x="812800" y="258428"/>
                    </a:lnTo>
                    <a:cubicBezTo>
                      <a:pt x="812800" y="275869"/>
                      <a:pt x="798661" y="290008"/>
                      <a:pt x="781220" y="290008"/>
                    </a:cubicBezTo>
                    <a:lnTo>
                      <a:pt x="31580" y="290008"/>
                    </a:lnTo>
                    <a:cubicBezTo>
                      <a:pt x="14139" y="290008"/>
                      <a:pt x="0" y="275869"/>
                      <a:pt x="0" y="258428"/>
                    </a:cubicBezTo>
                    <a:lnTo>
                      <a:pt x="0" y="31580"/>
                    </a:lnTo>
                    <a:cubicBezTo>
                      <a:pt x="0" y="14139"/>
                      <a:pt x="14139" y="0"/>
                      <a:pt x="31580" y="0"/>
                    </a:cubicBezTo>
                    <a:close/>
                  </a:path>
                </a:pathLst>
              </a:custGeom>
              <a:gradFill rotWithShape="1">
                <a:gsLst>
                  <a:gs pos="0">
                    <a:srgbClr val="727272">
                      <a:alpha val="100000"/>
                    </a:srgbClr>
                  </a:gs>
                  <a:gs pos="100000">
                    <a:srgbClr val="191919">
                      <a:alpha val="100000"/>
                    </a:srgbClr>
                  </a:gs>
                </a:gsLst>
                <a:lin ang="0"/>
              </a:gradFill>
            </p:spPr>
            <p:txBody>
              <a:bodyPr/>
              <a:lstStyle/>
              <a:p>
                <a:endParaRPr lang="zh-TW" altLang="en-US"/>
              </a:p>
            </p:txBody>
          </p:sp>
          <p:sp>
            <p:nvSpPr>
              <p:cNvPr id="27" name="TextBox 27"/>
              <p:cNvSpPr txBox="1"/>
              <p:nvPr/>
            </p:nvSpPr>
            <p:spPr>
              <a:xfrm>
                <a:off x="0" y="-57150"/>
                <a:ext cx="812800" cy="347158"/>
              </a:xfrm>
              <a:prstGeom prst="rect">
                <a:avLst/>
              </a:prstGeom>
            </p:spPr>
            <p:txBody>
              <a:bodyPr lIns="54487" tIns="54487" rIns="54487" bIns="54487" rtlCol="0" anchor="ctr"/>
              <a:lstStyle/>
              <a:p>
                <a:pPr algn="ctr">
                  <a:lnSpc>
                    <a:spcPts val="2414"/>
                  </a:lnSpc>
                </a:pPr>
                <a:endParaRPr/>
              </a:p>
            </p:txBody>
          </p:sp>
        </p:grpSp>
        <p:grpSp>
          <p:nvGrpSpPr>
            <p:cNvPr id="28" name="Group 28"/>
            <p:cNvGrpSpPr/>
            <p:nvPr/>
          </p:nvGrpSpPr>
          <p:grpSpPr>
            <a:xfrm>
              <a:off x="154440" y="1224369"/>
              <a:ext cx="3385374" cy="1020985"/>
              <a:chOff x="0" y="0"/>
              <a:chExt cx="812800" cy="245130"/>
            </a:xfrm>
          </p:grpSpPr>
          <p:sp>
            <p:nvSpPr>
              <p:cNvPr id="29" name="Freeform 29"/>
              <p:cNvSpPr/>
              <p:nvPr/>
            </p:nvSpPr>
            <p:spPr>
              <a:xfrm>
                <a:off x="0" y="0"/>
                <a:ext cx="812800" cy="245130"/>
              </a:xfrm>
              <a:custGeom>
                <a:avLst/>
                <a:gdLst/>
                <a:ahLst/>
                <a:cxnLst/>
                <a:rect l="l" t="t" r="r" b="b"/>
                <a:pathLst>
                  <a:path w="812800" h="245130">
                    <a:moveTo>
                      <a:pt x="20506" y="0"/>
                    </a:moveTo>
                    <a:lnTo>
                      <a:pt x="792294" y="0"/>
                    </a:lnTo>
                    <a:cubicBezTo>
                      <a:pt x="797733" y="0"/>
                      <a:pt x="802948" y="2160"/>
                      <a:pt x="806794" y="6006"/>
                    </a:cubicBezTo>
                    <a:cubicBezTo>
                      <a:pt x="810640" y="9852"/>
                      <a:pt x="812800" y="15067"/>
                      <a:pt x="812800" y="20506"/>
                    </a:cubicBezTo>
                    <a:lnTo>
                      <a:pt x="812800" y="224624"/>
                    </a:lnTo>
                    <a:cubicBezTo>
                      <a:pt x="812800" y="235949"/>
                      <a:pt x="803619" y="245130"/>
                      <a:pt x="792294" y="245130"/>
                    </a:cubicBezTo>
                    <a:lnTo>
                      <a:pt x="20506" y="245130"/>
                    </a:lnTo>
                    <a:cubicBezTo>
                      <a:pt x="15067" y="245130"/>
                      <a:pt x="9852" y="242970"/>
                      <a:pt x="6006" y="239124"/>
                    </a:cubicBezTo>
                    <a:cubicBezTo>
                      <a:pt x="2160" y="235279"/>
                      <a:pt x="0" y="230063"/>
                      <a:pt x="0" y="224624"/>
                    </a:cubicBezTo>
                    <a:lnTo>
                      <a:pt x="0" y="20506"/>
                    </a:lnTo>
                    <a:cubicBezTo>
                      <a:pt x="0" y="15067"/>
                      <a:pt x="2160" y="9852"/>
                      <a:pt x="6006" y="6006"/>
                    </a:cubicBezTo>
                    <a:cubicBezTo>
                      <a:pt x="9852" y="2160"/>
                      <a:pt x="15067" y="0"/>
                      <a:pt x="20506" y="0"/>
                    </a:cubicBezTo>
                    <a:close/>
                  </a:path>
                </a:pathLst>
              </a:custGeom>
              <a:gradFill rotWithShape="1">
                <a:gsLst>
                  <a:gs pos="0">
                    <a:srgbClr val="727272">
                      <a:alpha val="100000"/>
                    </a:srgbClr>
                  </a:gs>
                  <a:gs pos="100000">
                    <a:srgbClr val="191919">
                      <a:alpha val="100000"/>
                    </a:srgbClr>
                  </a:gs>
                </a:gsLst>
                <a:lin ang="0"/>
              </a:gradFill>
              <a:ln cap="rnd">
                <a:noFill/>
                <a:prstDash val="solid"/>
                <a:round/>
              </a:ln>
            </p:spPr>
            <p:txBody>
              <a:bodyPr/>
              <a:lstStyle/>
              <a:p>
                <a:endParaRPr lang="zh-TW" altLang="en-US"/>
              </a:p>
            </p:txBody>
          </p:sp>
          <p:sp>
            <p:nvSpPr>
              <p:cNvPr id="30" name="TextBox 30"/>
              <p:cNvSpPr txBox="1"/>
              <p:nvPr/>
            </p:nvSpPr>
            <p:spPr>
              <a:xfrm>
                <a:off x="0" y="-57150"/>
                <a:ext cx="812800" cy="302280"/>
              </a:xfrm>
              <a:prstGeom prst="rect">
                <a:avLst/>
              </a:prstGeom>
            </p:spPr>
            <p:txBody>
              <a:bodyPr lIns="54487" tIns="54487" rIns="54487" bIns="54487" rtlCol="0" anchor="ctr"/>
              <a:lstStyle/>
              <a:p>
                <a:pPr algn="ctr">
                  <a:lnSpc>
                    <a:spcPts val="2414"/>
                  </a:lnSpc>
                </a:pPr>
                <a:endParaRPr/>
              </a:p>
            </p:txBody>
          </p:sp>
        </p:grpSp>
        <p:grpSp>
          <p:nvGrpSpPr>
            <p:cNvPr id="31" name="Group 31"/>
            <p:cNvGrpSpPr/>
            <p:nvPr/>
          </p:nvGrpSpPr>
          <p:grpSpPr>
            <a:xfrm>
              <a:off x="402348" y="1569091"/>
              <a:ext cx="892169" cy="892169"/>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33" name="TextBox 33"/>
              <p:cNvSpPr txBox="1"/>
              <p:nvPr/>
            </p:nvSpPr>
            <p:spPr>
              <a:xfrm>
                <a:off x="76200" y="19050"/>
                <a:ext cx="660400" cy="717550"/>
              </a:xfrm>
              <a:prstGeom prst="rect">
                <a:avLst/>
              </a:prstGeom>
            </p:spPr>
            <p:txBody>
              <a:bodyPr lIns="54487" tIns="54487" rIns="54487" bIns="54487" rtlCol="0" anchor="ctr"/>
              <a:lstStyle/>
              <a:p>
                <a:pPr algn="ctr">
                  <a:lnSpc>
                    <a:spcPts val="2414"/>
                  </a:lnSpc>
                </a:pPr>
                <a:endParaRPr/>
              </a:p>
            </p:txBody>
          </p:sp>
        </p:grpSp>
        <p:grpSp>
          <p:nvGrpSpPr>
            <p:cNvPr id="34" name="Group 34"/>
            <p:cNvGrpSpPr/>
            <p:nvPr/>
          </p:nvGrpSpPr>
          <p:grpSpPr>
            <a:xfrm>
              <a:off x="442516" y="1609259"/>
              <a:ext cx="811833" cy="811833"/>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3360"/>
              </a:solidFill>
            </p:spPr>
            <p:txBody>
              <a:bodyPr/>
              <a:lstStyle/>
              <a:p>
                <a:endParaRPr lang="zh-TW" altLang="en-US"/>
              </a:p>
            </p:txBody>
          </p:sp>
          <p:sp>
            <p:nvSpPr>
              <p:cNvPr id="36" name="TextBox 36"/>
              <p:cNvSpPr txBox="1"/>
              <p:nvPr/>
            </p:nvSpPr>
            <p:spPr>
              <a:xfrm>
                <a:off x="76200" y="19050"/>
                <a:ext cx="660400" cy="717550"/>
              </a:xfrm>
              <a:prstGeom prst="rect">
                <a:avLst/>
              </a:prstGeom>
            </p:spPr>
            <p:txBody>
              <a:bodyPr lIns="31433" tIns="31433" rIns="31433" bIns="31433" rtlCol="0" anchor="ctr"/>
              <a:lstStyle/>
              <a:p>
                <a:pPr algn="ctr">
                  <a:lnSpc>
                    <a:spcPts val="2414"/>
                  </a:lnSpc>
                </a:pPr>
                <a:endParaRPr/>
              </a:p>
            </p:txBody>
          </p:sp>
        </p:grpSp>
        <p:grpSp>
          <p:nvGrpSpPr>
            <p:cNvPr id="37" name="Group 37"/>
            <p:cNvGrpSpPr/>
            <p:nvPr/>
          </p:nvGrpSpPr>
          <p:grpSpPr>
            <a:xfrm>
              <a:off x="557109" y="1723852"/>
              <a:ext cx="582647" cy="58264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33350" cap="sq">
                <a:solidFill>
                  <a:srgbClr val="545454"/>
                </a:solidFill>
                <a:prstDash val="solid"/>
                <a:miter/>
              </a:ln>
            </p:spPr>
            <p:txBody>
              <a:bodyPr/>
              <a:lstStyle/>
              <a:p>
                <a:endParaRPr lang="zh-TW" altLang="en-US"/>
              </a:p>
            </p:txBody>
          </p:sp>
          <p:sp>
            <p:nvSpPr>
              <p:cNvPr id="39" name="TextBox 39"/>
              <p:cNvSpPr txBox="1"/>
              <p:nvPr/>
            </p:nvSpPr>
            <p:spPr>
              <a:xfrm>
                <a:off x="76200" y="19050"/>
                <a:ext cx="660400" cy="717550"/>
              </a:xfrm>
              <a:prstGeom prst="rect">
                <a:avLst/>
              </a:prstGeom>
            </p:spPr>
            <p:txBody>
              <a:bodyPr lIns="31433" tIns="31433" rIns="31433" bIns="31433" rtlCol="0" anchor="ctr"/>
              <a:lstStyle/>
              <a:p>
                <a:pPr algn="ctr">
                  <a:lnSpc>
                    <a:spcPts val="2414"/>
                  </a:lnSpc>
                </a:pPr>
                <a:endParaRPr/>
              </a:p>
            </p:txBody>
          </p:sp>
        </p:grpSp>
        <p:sp>
          <p:nvSpPr>
            <p:cNvPr id="40" name="Freeform 40"/>
            <p:cNvSpPr/>
            <p:nvPr/>
          </p:nvSpPr>
          <p:spPr>
            <a:xfrm>
              <a:off x="652542" y="1819775"/>
              <a:ext cx="391780" cy="390800"/>
            </a:xfrm>
            <a:custGeom>
              <a:avLst/>
              <a:gdLst/>
              <a:ahLst/>
              <a:cxnLst/>
              <a:rect l="l" t="t" r="r" b="b"/>
              <a:pathLst>
                <a:path w="391780" h="390800">
                  <a:moveTo>
                    <a:pt x="0" y="0"/>
                  </a:moveTo>
                  <a:lnTo>
                    <a:pt x="391780" y="0"/>
                  </a:lnTo>
                  <a:lnTo>
                    <a:pt x="391780" y="390800"/>
                  </a:lnTo>
                  <a:lnTo>
                    <a:pt x="0" y="390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grpSp>
          <p:nvGrpSpPr>
            <p:cNvPr id="41" name="Group 41"/>
            <p:cNvGrpSpPr/>
            <p:nvPr/>
          </p:nvGrpSpPr>
          <p:grpSpPr>
            <a:xfrm>
              <a:off x="474486" y="1641229"/>
              <a:ext cx="747892" cy="747892"/>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txBody>
              <a:bodyPr/>
              <a:lstStyle/>
              <a:p>
                <a:endParaRPr lang="zh-TW" altLang="en-US"/>
              </a:p>
            </p:txBody>
          </p:sp>
          <p:sp>
            <p:nvSpPr>
              <p:cNvPr id="43" name="TextBox 43"/>
              <p:cNvSpPr txBox="1"/>
              <p:nvPr/>
            </p:nvSpPr>
            <p:spPr>
              <a:xfrm>
                <a:off x="76200" y="19050"/>
                <a:ext cx="660400" cy="717550"/>
              </a:xfrm>
              <a:prstGeom prst="rect">
                <a:avLst/>
              </a:prstGeom>
            </p:spPr>
            <p:txBody>
              <a:bodyPr lIns="31433" tIns="31433" rIns="31433" bIns="31433" rtlCol="0" anchor="ctr"/>
              <a:lstStyle/>
              <a:p>
                <a:pPr algn="ctr">
                  <a:lnSpc>
                    <a:spcPts val="2414"/>
                  </a:lnSpc>
                </a:pPr>
                <a:endParaRPr/>
              </a:p>
            </p:txBody>
          </p:sp>
        </p:grpSp>
        <p:grpSp>
          <p:nvGrpSpPr>
            <p:cNvPr id="44" name="Group 44"/>
            <p:cNvGrpSpPr/>
            <p:nvPr/>
          </p:nvGrpSpPr>
          <p:grpSpPr>
            <a:xfrm>
              <a:off x="1507261" y="1897517"/>
              <a:ext cx="204245" cy="20424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46" name="TextBox 46"/>
              <p:cNvSpPr txBox="1"/>
              <p:nvPr/>
            </p:nvSpPr>
            <p:spPr>
              <a:xfrm>
                <a:off x="76200" y="19050"/>
                <a:ext cx="660400" cy="717550"/>
              </a:xfrm>
              <a:prstGeom prst="rect">
                <a:avLst/>
              </a:prstGeom>
            </p:spPr>
            <p:txBody>
              <a:bodyPr lIns="54487" tIns="54487" rIns="54487" bIns="54487" rtlCol="0" anchor="ctr"/>
              <a:lstStyle/>
              <a:p>
                <a:pPr algn="ctr">
                  <a:lnSpc>
                    <a:spcPts val="2414"/>
                  </a:lnSpc>
                </a:pPr>
                <a:endParaRPr/>
              </a:p>
            </p:txBody>
          </p:sp>
        </p:grpSp>
        <p:grpSp>
          <p:nvGrpSpPr>
            <p:cNvPr id="47" name="Group 47"/>
            <p:cNvGrpSpPr/>
            <p:nvPr/>
          </p:nvGrpSpPr>
          <p:grpSpPr>
            <a:xfrm>
              <a:off x="1982748" y="1897517"/>
              <a:ext cx="204245" cy="204245"/>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49" name="TextBox 49"/>
              <p:cNvSpPr txBox="1"/>
              <p:nvPr/>
            </p:nvSpPr>
            <p:spPr>
              <a:xfrm>
                <a:off x="76200" y="19050"/>
                <a:ext cx="660400" cy="717550"/>
              </a:xfrm>
              <a:prstGeom prst="rect">
                <a:avLst/>
              </a:prstGeom>
            </p:spPr>
            <p:txBody>
              <a:bodyPr lIns="54487" tIns="54487" rIns="54487" bIns="54487" rtlCol="0" anchor="ctr"/>
              <a:lstStyle/>
              <a:p>
                <a:pPr algn="ctr">
                  <a:lnSpc>
                    <a:spcPts val="2414"/>
                  </a:lnSpc>
                </a:pPr>
                <a:endParaRPr/>
              </a:p>
            </p:txBody>
          </p:sp>
        </p:grpSp>
        <p:grpSp>
          <p:nvGrpSpPr>
            <p:cNvPr id="50" name="Group 50"/>
            <p:cNvGrpSpPr/>
            <p:nvPr/>
          </p:nvGrpSpPr>
          <p:grpSpPr>
            <a:xfrm>
              <a:off x="2399134" y="1569091"/>
              <a:ext cx="892169" cy="892169"/>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52" name="TextBox 52"/>
              <p:cNvSpPr txBox="1"/>
              <p:nvPr/>
            </p:nvSpPr>
            <p:spPr>
              <a:xfrm>
                <a:off x="76200" y="19050"/>
                <a:ext cx="660400" cy="717550"/>
              </a:xfrm>
              <a:prstGeom prst="rect">
                <a:avLst/>
              </a:prstGeom>
            </p:spPr>
            <p:txBody>
              <a:bodyPr lIns="54487" tIns="54487" rIns="54487" bIns="54487" rtlCol="0" anchor="ctr"/>
              <a:lstStyle/>
              <a:p>
                <a:pPr algn="ctr">
                  <a:lnSpc>
                    <a:spcPts val="2414"/>
                  </a:lnSpc>
                </a:pPr>
                <a:endParaRPr/>
              </a:p>
            </p:txBody>
          </p:sp>
        </p:grpSp>
        <p:grpSp>
          <p:nvGrpSpPr>
            <p:cNvPr id="53" name="Group 53"/>
            <p:cNvGrpSpPr/>
            <p:nvPr/>
          </p:nvGrpSpPr>
          <p:grpSpPr>
            <a:xfrm>
              <a:off x="2439302" y="1609259"/>
              <a:ext cx="811833" cy="81183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3360"/>
              </a:solidFill>
            </p:spPr>
            <p:txBody>
              <a:bodyPr/>
              <a:lstStyle/>
              <a:p>
                <a:endParaRPr lang="zh-TW" altLang="en-US"/>
              </a:p>
            </p:txBody>
          </p:sp>
          <p:sp>
            <p:nvSpPr>
              <p:cNvPr id="55" name="TextBox 55"/>
              <p:cNvSpPr txBox="1"/>
              <p:nvPr/>
            </p:nvSpPr>
            <p:spPr>
              <a:xfrm>
                <a:off x="76200" y="19050"/>
                <a:ext cx="660400" cy="717550"/>
              </a:xfrm>
              <a:prstGeom prst="rect">
                <a:avLst/>
              </a:prstGeom>
            </p:spPr>
            <p:txBody>
              <a:bodyPr lIns="31433" tIns="31433" rIns="31433" bIns="31433" rtlCol="0" anchor="ctr"/>
              <a:lstStyle/>
              <a:p>
                <a:pPr algn="ctr">
                  <a:lnSpc>
                    <a:spcPts val="2414"/>
                  </a:lnSpc>
                </a:pPr>
                <a:endParaRPr/>
              </a:p>
            </p:txBody>
          </p:sp>
        </p:grpSp>
        <p:grpSp>
          <p:nvGrpSpPr>
            <p:cNvPr id="56" name="Group 56"/>
            <p:cNvGrpSpPr/>
            <p:nvPr/>
          </p:nvGrpSpPr>
          <p:grpSpPr>
            <a:xfrm>
              <a:off x="2553895" y="1723852"/>
              <a:ext cx="582647" cy="582647"/>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33350" cap="sq">
                <a:solidFill>
                  <a:srgbClr val="545454"/>
                </a:solidFill>
                <a:prstDash val="solid"/>
                <a:miter/>
              </a:ln>
            </p:spPr>
            <p:txBody>
              <a:bodyPr/>
              <a:lstStyle/>
              <a:p>
                <a:endParaRPr lang="zh-TW" altLang="en-US"/>
              </a:p>
            </p:txBody>
          </p:sp>
          <p:sp>
            <p:nvSpPr>
              <p:cNvPr id="58" name="TextBox 58"/>
              <p:cNvSpPr txBox="1"/>
              <p:nvPr/>
            </p:nvSpPr>
            <p:spPr>
              <a:xfrm>
                <a:off x="76200" y="19050"/>
                <a:ext cx="660400" cy="717550"/>
              </a:xfrm>
              <a:prstGeom prst="rect">
                <a:avLst/>
              </a:prstGeom>
            </p:spPr>
            <p:txBody>
              <a:bodyPr lIns="31433" tIns="31433" rIns="31433" bIns="31433" rtlCol="0" anchor="ctr"/>
              <a:lstStyle/>
              <a:p>
                <a:pPr algn="ctr">
                  <a:lnSpc>
                    <a:spcPts val="2414"/>
                  </a:lnSpc>
                </a:pPr>
                <a:endParaRPr/>
              </a:p>
            </p:txBody>
          </p:sp>
        </p:grpSp>
        <p:sp>
          <p:nvSpPr>
            <p:cNvPr id="59" name="Freeform 59"/>
            <p:cNvSpPr/>
            <p:nvPr/>
          </p:nvSpPr>
          <p:spPr>
            <a:xfrm>
              <a:off x="2649329" y="1819775"/>
              <a:ext cx="391780" cy="390800"/>
            </a:xfrm>
            <a:custGeom>
              <a:avLst/>
              <a:gdLst/>
              <a:ahLst/>
              <a:cxnLst/>
              <a:rect l="l" t="t" r="r" b="b"/>
              <a:pathLst>
                <a:path w="391780" h="390800">
                  <a:moveTo>
                    <a:pt x="0" y="0"/>
                  </a:moveTo>
                  <a:lnTo>
                    <a:pt x="391779" y="0"/>
                  </a:lnTo>
                  <a:lnTo>
                    <a:pt x="391779" y="390800"/>
                  </a:lnTo>
                  <a:lnTo>
                    <a:pt x="0" y="390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grpSp>
          <p:nvGrpSpPr>
            <p:cNvPr id="60" name="Group 60"/>
            <p:cNvGrpSpPr/>
            <p:nvPr/>
          </p:nvGrpSpPr>
          <p:grpSpPr>
            <a:xfrm>
              <a:off x="2471272" y="1641229"/>
              <a:ext cx="747892" cy="74789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solidFill>
                  <a:srgbClr val="FFFFFF"/>
                </a:solidFill>
                <a:prstDash val="solid"/>
                <a:miter/>
              </a:ln>
            </p:spPr>
            <p:txBody>
              <a:bodyPr/>
              <a:lstStyle/>
              <a:p>
                <a:endParaRPr lang="zh-TW" altLang="en-US"/>
              </a:p>
            </p:txBody>
          </p:sp>
          <p:sp>
            <p:nvSpPr>
              <p:cNvPr id="62" name="TextBox 62"/>
              <p:cNvSpPr txBox="1"/>
              <p:nvPr/>
            </p:nvSpPr>
            <p:spPr>
              <a:xfrm>
                <a:off x="76200" y="19050"/>
                <a:ext cx="660400" cy="717550"/>
              </a:xfrm>
              <a:prstGeom prst="rect">
                <a:avLst/>
              </a:prstGeom>
            </p:spPr>
            <p:txBody>
              <a:bodyPr lIns="31433" tIns="31433" rIns="31433" bIns="31433" rtlCol="0" anchor="ctr"/>
              <a:lstStyle/>
              <a:p>
                <a:pPr algn="ctr">
                  <a:lnSpc>
                    <a:spcPts val="2414"/>
                  </a:lnSpc>
                </a:pPr>
                <a:endParaRPr/>
              </a:p>
            </p:txBody>
          </p:sp>
        </p:grpSp>
      </p:grpSp>
      <p:sp>
        <p:nvSpPr>
          <p:cNvPr id="63" name="AutoShape 63"/>
          <p:cNvSpPr/>
          <p:nvPr/>
        </p:nvSpPr>
        <p:spPr>
          <a:xfrm flipV="1">
            <a:off x="12714507" y="7104936"/>
            <a:ext cx="2141592" cy="11843"/>
          </a:xfrm>
          <a:prstGeom prst="line">
            <a:avLst/>
          </a:prstGeom>
          <a:ln w="38100" cap="rnd">
            <a:solidFill>
              <a:srgbClr val="FF914D"/>
            </a:solidFill>
            <a:prstDash val="solid"/>
            <a:headEnd type="oval" w="lg" len="lg"/>
            <a:tailEnd type="triangle" w="lg" len="med"/>
          </a:ln>
        </p:spPr>
        <p:txBody>
          <a:bodyPr/>
          <a:lstStyle/>
          <a:p>
            <a:endParaRPr lang="zh-TW" altLang="en-US"/>
          </a:p>
        </p:txBody>
      </p:sp>
      <p:sp>
        <p:nvSpPr>
          <p:cNvPr id="64" name="Freeform 64"/>
          <p:cNvSpPr/>
          <p:nvPr/>
        </p:nvSpPr>
        <p:spPr>
          <a:xfrm>
            <a:off x="6935969" y="6183653"/>
            <a:ext cx="1866250" cy="1866250"/>
          </a:xfrm>
          <a:custGeom>
            <a:avLst/>
            <a:gdLst/>
            <a:ahLst/>
            <a:cxnLst/>
            <a:rect l="l" t="t" r="r" b="b"/>
            <a:pathLst>
              <a:path w="1866250" h="1866250">
                <a:moveTo>
                  <a:pt x="0" y="0"/>
                </a:moveTo>
                <a:lnTo>
                  <a:pt x="1866250" y="0"/>
                </a:lnTo>
                <a:lnTo>
                  <a:pt x="1866250" y="1866250"/>
                </a:lnTo>
                <a:lnTo>
                  <a:pt x="0" y="1866250"/>
                </a:lnTo>
                <a:lnTo>
                  <a:pt x="0" y="0"/>
                </a:lnTo>
                <a:close/>
              </a:path>
            </a:pathLst>
          </a:custGeom>
          <a:blipFill>
            <a:blip r:embed="rId10"/>
            <a:stretch>
              <a:fillRect/>
            </a:stretch>
          </a:blipFill>
        </p:spPr>
        <p:txBody>
          <a:bodyPr/>
          <a:lstStyle/>
          <a:p>
            <a:endParaRPr lang="zh-TW" altLang="en-US"/>
          </a:p>
        </p:txBody>
      </p:sp>
      <p:sp>
        <p:nvSpPr>
          <p:cNvPr id="65" name="Freeform 65"/>
          <p:cNvSpPr/>
          <p:nvPr/>
        </p:nvSpPr>
        <p:spPr>
          <a:xfrm>
            <a:off x="10935447" y="6227301"/>
            <a:ext cx="1778955" cy="1778955"/>
          </a:xfrm>
          <a:custGeom>
            <a:avLst/>
            <a:gdLst/>
            <a:ahLst/>
            <a:cxnLst/>
            <a:rect l="l" t="t" r="r" b="b"/>
            <a:pathLst>
              <a:path w="1778955" h="1778955">
                <a:moveTo>
                  <a:pt x="0" y="0"/>
                </a:moveTo>
                <a:lnTo>
                  <a:pt x="1778955" y="0"/>
                </a:lnTo>
                <a:lnTo>
                  <a:pt x="1778955" y="1778955"/>
                </a:lnTo>
                <a:lnTo>
                  <a:pt x="0" y="1778955"/>
                </a:lnTo>
                <a:lnTo>
                  <a:pt x="0" y="0"/>
                </a:lnTo>
                <a:close/>
              </a:path>
            </a:pathLst>
          </a:custGeom>
          <a:blipFill>
            <a:blip r:embed="rId11"/>
            <a:stretch>
              <a:fillRect/>
            </a:stretch>
          </a:blipFill>
        </p:spPr>
        <p:txBody>
          <a:bodyPr/>
          <a:lstStyle/>
          <a:p>
            <a:endParaRPr lang="zh-TW" altLang="en-US"/>
          </a:p>
        </p:txBody>
      </p:sp>
      <p:sp>
        <p:nvSpPr>
          <p:cNvPr id="66" name="Freeform 66"/>
          <p:cNvSpPr/>
          <p:nvPr/>
        </p:nvSpPr>
        <p:spPr>
          <a:xfrm flipH="1">
            <a:off x="4335375" y="6074576"/>
            <a:ext cx="1344395" cy="1998937"/>
          </a:xfrm>
          <a:custGeom>
            <a:avLst/>
            <a:gdLst/>
            <a:ahLst/>
            <a:cxnLst/>
            <a:rect l="l" t="t" r="r" b="b"/>
            <a:pathLst>
              <a:path w="1344395" h="1998937">
                <a:moveTo>
                  <a:pt x="1344396" y="0"/>
                </a:moveTo>
                <a:lnTo>
                  <a:pt x="0" y="0"/>
                </a:lnTo>
                <a:lnTo>
                  <a:pt x="0" y="1998937"/>
                </a:lnTo>
                <a:lnTo>
                  <a:pt x="1344396" y="1998937"/>
                </a:lnTo>
                <a:lnTo>
                  <a:pt x="1344396" y="0"/>
                </a:lnTo>
                <a:close/>
              </a:path>
            </a:pathLst>
          </a:custGeom>
          <a:blipFill>
            <a:blip r:embed="rId12"/>
            <a:stretch>
              <a:fillRect r="-49110"/>
            </a:stretch>
          </a:blipFill>
        </p:spPr>
        <p:txBody>
          <a:bodyPr/>
          <a:lstStyle/>
          <a:p>
            <a:endParaRPr lang="zh-TW" altLang="en-US"/>
          </a:p>
        </p:txBody>
      </p:sp>
      <p:sp>
        <p:nvSpPr>
          <p:cNvPr id="67" name="TextBox 67"/>
          <p:cNvSpPr txBox="1"/>
          <p:nvPr/>
        </p:nvSpPr>
        <p:spPr>
          <a:xfrm>
            <a:off x="1172101" y="1684186"/>
            <a:ext cx="5729374" cy="1014097"/>
          </a:xfrm>
          <a:prstGeom prst="rect">
            <a:avLst/>
          </a:prstGeom>
        </p:spPr>
        <p:txBody>
          <a:bodyPr lIns="0" tIns="0" rIns="0" bIns="0" rtlCol="0" anchor="t">
            <a:spAutoFit/>
          </a:bodyPr>
          <a:lstStyle/>
          <a:p>
            <a:pPr marL="0" lvl="0" indent="0">
              <a:lnSpc>
                <a:spcPts val="7840"/>
              </a:lnSpc>
              <a:spcBef>
                <a:spcPct val="0"/>
              </a:spcBef>
            </a:pPr>
            <a:r>
              <a:rPr lang="en-US" sz="7000">
                <a:solidFill>
                  <a:srgbClr val="9B4819"/>
                </a:solidFill>
                <a:ea typeface="芫荽"/>
              </a:rPr>
              <a:t>功能介紹</a:t>
            </a:r>
          </a:p>
        </p:txBody>
      </p:sp>
      <p:sp>
        <p:nvSpPr>
          <p:cNvPr id="68" name="TextBox 68"/>
          <p:cNvSpPr txBox="1"/>
          <p:nvPr/>
        </p:nvSpPr>
        <p:spPr>
          <a:xfrm>
            <a:off x="4038150" y="3770580"/>
            <a:ext cx="2057850" cy="411138"/>
          </a:xfrm>
          <a:prstGeom prst="rect">
            <a:avLst/>
          </a:prstGeom>
        </p:spPr>
        <p:txBody>
          <a:bodyPr wrap="square" lIns="0" tIns="0" rIns="0" bIns="0" rtlCol="0" anchor="t">
            <a:spAutoFit/>
          </a:bodyPr>
          <a:lstStyle/>
          <a:p>
            <a:pPr marL="0" lvl="0" indent="0" algn="ctr">
              <a:lnSpc>
                <a:spcPts val="3452"/>
              </a:lnSpc>
              <a:spcBef>
                <a:spcPct val="0"/>
              </a:spcBef>
            </a:pPr>
            <a:r>
              <a:rPr lang="en-US" sz="2466" dirty="0">
                <a:solidFill>
                  <a:srgbClr val="000000"/>
                </a:solidFill>
                <a:latin typeface="杨任东竹石体"/>
                <a:ea typeface="杨任东竹石体"/>
              </a:rPr>
              <a:t>ps5搖桿接收器</a:t>
            </a:r>
          </a:p>
        </p:txBody>
      </p:sp>
      <p:sp>
        <p:nvSpPr>
          <p:cNvPr id="69" name="TextBox 69"/>
          <p:cNvSpPr txBox="1"/>
          <p:nvPr/>
        </p:nvSpPr>
        <p:spPr>
          <a:xfrm>
            <a:off x="4267488" y="8361610"/>
            <a:ext cx="989919" cy="419474"/>
          </a:xfrm>
          <a:prstGeom prst="rect">
            <a:avLst/>
          </a:prstGeom>
        </p:spPr>
        <p:txBody>
          <a:bodyPr wrap="square" lIns="0" tIns="0" rIns="0" bIns="0" rtlCol="0" anchor="t">
            <a:spAutoFit/>
          </a:bodyPr>
          <a:lstStyle/>
          <a:p>
            <a:pPr marL="0" lvl="0" indent="0" algn="ctr">
              <a:lnSpc>
                <a:spcPts val="3508"/>
              </a:lnSpc>
              <a:spcBef>
                <a:spcPct val="0"/>
              </a:spcBef>
            </a:pPr>
            <a:r>
              <a:rPr lang="en-US" sz="2506" u="none" strike="noStrike">
                <a:solidFill>
                  <a:srgbClr val="000000"/>
                </a:solidFill>
                <a:ea typeface="杨任东竹石体"/>
              </a:rPr>
              <a:t>伺服端</a:t>
            </a:r>
          </a:p>
        </p:txBody>
      </p:sp>
      <p:sp>
        <p:nvSpPr>
          <p:cNvPr id="70" name="TextBox 70"/>
          <p:cNvSpPr txBox="1"/>
          <p:nvPr/>
        </p:nvSpPr>
        <p:spPr>
          <a:xfrm>
            <a:off x="924889" y="8361610"/>
            <a:ext cx="1359440" cy="436421"/>
          </a:xfrm>
          <a:prstGeom prst="rect">
            <a:avLst/>
          </a:prstGeom>
        </p:spPr>
        <p:txBody>
          <a:bodyPr lIns="0" tIns="0" rIns="0" bIns="0" rtlCol="0" anchor="t">
            <a:spAutoFit/>
          </a:bodyPr>
          <a:lstStyle/>
          <a:p>
            <a:pPr algn="ctr">
              <a:lnSpc>
                <a:spcPts val="3508"/>
              </a:lnSpc>
            </a:pPr>
            <a:r>
              <a:rPr lang="en-US" sz="2506">
                <a:solidFill>
                  <a:srgbClr val="000000"/>
                </a:solidFill>
                <a:ea typeface="杨任东竹石体"/>
              </a:rPr>
              <a:t>搖桿訊號</a:t>
            </a:r>
          </a:p>
        </p:txBody>
      </p:sp>
      <p:sp>
        <p:nvSpPr>
          <p:cNvPr id="71" name="TextBox 71"/>
          <p:cNvSpPr txBox="1"/>
          <p:nvPr/>
        </p:nvSpPr>
        <p:spPr>
          <a:xfrm>
            <a:off x="6900219" y="8361610"/>
            <a:ext cx="1979839" cy="419474"/>
          </a:xfrm>
          <a:prstGeom prst="rect">
            <a:avLst/>
          </a:prstGeom>
        </p:spPr>
        <p:txBody>
          <a:bodyPr wrap="square" lIns="0" tIns="0" rIns="0" bIns="0" rtlCol="0" anchor="t">
            <a:spAutoFit/>
          </a:bodyPr>
          <a:lstStyle/>
          <a:p>
            <a:pPr marL="0" lvl="0" indent="0" algn="ctr">
              <a:lnSpc>
                <a:spcPts val="3508"/>
              </a:lnSpc>
              <a:spcBef>
                <a:spcPct val="0"/>
              </a:spcBef>
            </a:pPr>
            <a:r>
              <a:rPr lang="en-US" sz="2506">
                <a:solidFill>
                  <a:srgbClr val="000000"/>
                </a:solidFill>
                <a:ea typeface="杨任东竹石体"/>
              </a:rPr>
              <a:t>搖桿驅動程式</a:t>
            </a:r>
          </a:p>
        </p:txBody>
      </p:sp>
      <p:sp>
        <p:nvSpPr>
          <p:cNvPr id="72" name="TextBox 72"/>
          <p:cNvSpPr txBox="1"/>
          <p:nvPr/>
        </p:nvSpPr>
        <p:spPr>
          <a:xfrm>
            <a:off x="10535414" y="8134547"/>
            <a:ext cx="2969758" cy="868315"/>
          </a:xfrm>
          <a:prstGeom prst="rect">
            <a:avLst/>
          </a:prstGeom>
        </p:spPr>
        <p:txBody>
          <a:bodyPr wrap="square" lIns="0" tIns="0" rIns="0" bIns="0" rtlCol="0" anchor="t">
            <a:spAutoFit/>
          </a:bodyPr>
          <a:lstStyle/>
          <a:p>
            <a:pPr algn="ctr">
              <a:lnSpc>
                <a:spcPts val="3508"/>
              </a:lnSpc>
            </a:pPr>
            <a:r>
              <a:rPr lang="en-US" sz="2506">
                <a:solidFill>
                  <a:srgbClr val="000000"/>
                </a:solidFill>
                <a:ea typeface="杨任东竹石体"/>
              </a:rPr>
              <a:t>將搖桿訊號</a:t>
            </a:r>
          </a:p>
          <a:p>
            <a:pPr marL="0" lvl="0" indent="0" algn="ctr">
              <a:lnSpc>
                <a:spcPts val="3508"/>
              </a:lnSpc>
              <a:spcBef>
                <a:spcPct val="0"/>
              </a:spcBef>
            </a:pPr>
            <a:r>
              <a:rPr lang="en-US" sz="2506">
                <a:solidFill>
                  <a:srgbClr val="000000"/>
                </a:solidFill>
                <a:ea typeface="杨任东竹石体"/>
              </a:rPr>
              <a:t>轉換為車輪控制訊號</a:t>
            </a:r>
          </a:p>
        </p:txBody>
      </p:sp>
      <p:sp>
        <p:nvSpPr>
          <p:cNvPr id="73" name="TextBox 73"/>
          <p:cNvSpPr txBox="1"/>
          <p:nvPr/>
        </p:nvSpPr>
        <p:spPr>
          <a:xfrm>
            <a:off x="15481098" y="8361610"/>
            <a:ext cx="1359440" cy="436321"/>
          </a:xfrm>
          <a:prstGeom prst="rect">
            <a:avLst/>
          </a:prstGeom>
        </p:spPr>
        <p:txBody>
          <a:bodyPr lIns="0" tIns="0" rIns="0" bIns="0" rtlCol="0" anchor="t">
            <a:spAutoFit/>
          </a:bodyPr>
          <a:lstStyle/>
          <a:p>
            <a:pPr algn="ctr">
              <a:lnSpc>
                <a:spcPts val="3508"/>
              </a:lnSpc>
            </a:pPr>
            <a:r>
              <a:rPr lang="en-US" sz="2506">
                <a:solidFill>
                  <a:srgbClr val="000000"/>
                </a:solidFill>
                <a:ea typeface="杨任东竹石体"/>
              </a:rPr>
              <a:t>控制載具</a:t>
            </a:r>
          </a:p>
        </p:txBody>
      </p:sp>
      <p:sp>
        <p:nvSpPr>
          <p:cNvPr id="74" name="TextBox 74"/>
          <p:cNvSpPr txBox="1"/>
          <p:nvPr/>
        </p:nvSpPr>
        <p:spPr>
          <a:xfrm>
            <a:off x="17812022" y="9706610"/>
            <a:ext cx="239712" cy="580390"/>
          </a:xfrm>
          <a:prstGeom prst="rect">
            <a:avLst/>
          </a:prstGeom>
        </p:spPr>
        <p:txBody>
          <a:bodyPr lIns="0" tIns="0" rIns="0" bIns="0" rtlCol="0" anchor="t">
            <a:spAutoFit/>
          </a:bodyPr>
          <a:lstStyle/>
          <a:p>
            <a:pPr marL="0" lvl="0" indent="0" algn="just">
              <a:lnSpc>
                <a:spcPts val="4759"/>
              </a:lnSpc>
              <a:spcBef>
                <a:spcPct val="0"/>
              </a:spcBef>
            </a:pPr>
            <a:r>
              <a:rPr lang="en-US" sz="3399">
                <a:solidFill>
                  <a:srgbClr val="000000"/>
                </a:solidFill>
                <a:latin typeface="Noto Sans T Chinese"/>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518</Words>
  <Application>Microsoft Office PowerPoint</Application>
  <PresentationFormat>自訂</PresentationFormat>
  <Paragraphs>183</Paragraphs>
  <Slides>22</Slides>
  <Notes>13</Notes>
  <HiddenSlides>0</HiddenSlides>
  <MMClips>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22</vt:i4>
      </vt:variant>
    </vt:vector>
  </HeadingPairs>
  <TitlesOfParts>
    <vt:vector size="32" baseType="lpstr">
      <vt:lpstr>Noto Sans T Chinese</vt:lpstr>
      <vt:lpstr>芫荽 Bold Italics</vt:lpstr>
      <vt:lpstr>圓體</vt:lpstr>
      <vt:lpstr>Calibri</vt:lpstr>
      <vt:lpstr>Arial</vt:lpstr>
      <vt:lpstr>杨任东竹石体</vt:lpstr>
      <vt:lpstr>芫荽 Italics</vt:lpstr>
      <vt:lpstr>王漢宗顏楷體</vt:lpstr>
      <vt:lpstr>芫荽</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專題口頭簡報</dc:title>
  <cp:lastModifiedBy>丞曜 劉</cp:lastModifiedBy>
  <cp:revision>3</cp:revision>
  <dcterms:created xsi:type="dcterms:W3CDTF">2006-08-16T00:00:00Z</dcterms:created>
  <dcterms:modified xsi:type="dcterms:W3CDTF">2023-11-09T15:46:37Z</dcterms:modified>
  <dc:identifier>DAFzlz0XbOo</dc:identifier>
</cp:coreProperties>
</file>